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4" r:id="rId1"/>
  </p:sldMasterIdLst>
  <p:notesMasterIdLst>
    <p:notesMasterId r:id="rId68"/>
  </p:notesMasterIdLst>
  <p:sldIdLst>
    <p:sldId id="256" r:id="rId2"/>
    <p:sldId id="257" r:id="rId3"/>
    <p:sldId id="260" r:id="rId4"/>
    <p:sldId id="258" r:id="rId5"/>
    <p:sldId id="261" r:id="rId6"/>
    <p:sldId id="262" r:id="rId7"/>
    <p:sldId id="263" r:id="rId8"/>
    <p:sldId id="259" r:id="rId9"/>
    <p:sldId id="265" r:id="rId10"/>
    <p:sldId id="266" r:id="rId11"/>
    <p:sldId id="267" r:id="rId12"/>
    <p:sldId id="268" r:id="rId13"/>
    <p:sldId id="270" r:id="rId14"/>
    <p:sldId id="303" r:id="rId15"/>
    <p:sldId id="272" r:id="rId16"/>
    <p:sldId id="269" r:id="rId17"/>
    <p:sldId id="308" r:id="rId18"/>
    <p:sldId id="309" r:id="rId19"/>
    <p:sldId id="273" r:id="rId20"/>
    <p:sldId id="274" r:id="rId21"/>
    <p:sldId id="276" r:id="rId22"/>
    <p:sldId id="280" r:id="rId23"/>
    <p:sldId id="321" r:id="rId24"/>
    <p:sldId id="278" r:id="rId25"/>
    <p:sldId id="281" r:id="rId26"/>
    <p:sldId id="282" r:id="rId27"/>
    <p:sldId id="286" r:id="rId28"/>
    <p:sldId id="312" r:id="rId29"/>
    <p:sldId id="313" r:id="rId30"/>
    <p:sldId id="314" r:id="rId31"/>
    <p:sldId id="315" r:id="rId32"/>
    <p:sldId id="316" r:id="rId33"/>
    <p:sldId id="317" r:id="rId34"/>
    <p:sldId id="318" r:id="rId35"/>
    <p:sldId id="319" r:id="rId36"/>
    <p:sldId id="320" r:id="rId37"/>
    <p:sldId id="283" r:id="rId38"/>
    <p:sldId id="284" r:id="rId39"/>
    <p:sldId id="287" r:id="rId40"/>
    <p:sldId id="288" r:id="rId41"/>
    <p:sldId id="289" r:id="rId42"/>
    <p:sldId id="292" r:id="rId43"/>
    <p:sldId id="293" r:id="rId44"/>
    <p:sldId id="294" r:id="rId45"/>
    <p:sldId id="296" r:id="rId46"/>
    <p:sldId id="295" r:id="rId47"/>
    <p:sldId id="297" r:id="rId48"/>
    <p:sldId id="298" r:id="rId49"/>
    <p:sldId id="299" r:id="rId50"/>
    <p:sldId id="300" r:id="rId51"/>
    <p:sldId id="301" r:id="rId52"/>
    <p:sldId id="302" r:id="rId53"/>
    <p:sldId id="307" r:id="rId54"/>
    <p:sldId id="304" r:id="rId55"/>
    <p:sldId id="305" r:id="rId56"/>
    <p:sldId id="324" r:id="rId57"/>
    <p:sldId id="310" r:id="rId58"/>
    <p:sldId id="311" r:id="rId59"/>
    <p:sldId id="275" r:id="rId60"/>
    <p:sldId id="322" r:id="rId61"/>
    <p:sldId id="323" r:id="rId62"/>
    <p:sldId id="326" r:id="rId63"/>
    <p:sldId id="327" r:id="rId64"/>
    <p:sldId id="306" r:id="rId65"/>
    <p:sldId id="325" r:id="rId66"/>
    <p:sldId id="32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ADF169A-707B-FB46-A4F6-58D28990402E}">
          <p14:sldIdLst>
            <p14:sldId id="256"/>
          </p14:sldIdLst>
        </p14:section>
        <p14:section name="Outline" id="{8C30F551-2E77-0046-90BF-16CCB81CB04A}">
          <p14:sldIdLst>
            <p14:sldId id="257"/>
          </p14:sldIdLst>
        </p14:section>
        <p14:section name="Introduction" id="{6660337B-5799-7243-B3F8-AA845EA5747F}">
          <p14:sldIdLst>
            <p14:sldId id="260"/>
            <p14:sldId id="258"/>
            <p14:sldId id="261"/>
            <p14:sldId id="262"/>
            <p14:sldId id="263"/>
          </p14:sldIdLst>
        </p14:section>
        <p14:section name="Background" id="{1E40A8F6-5333-034A-ACC5-1D0186818114}">
          <p14:sldIdLst>
            <p14:sldId id="259"/>
            <p14:sldId id="265"/>
            <p14:sldId id="266"/>
            <p14:sldId id="267"/>
            <p14:sldId id="268"/>
            <p14:sldId id="270"/>
            <p14:sldId id="303"/>
            <p14:sldId id="272"/>
            <p14:sldId id="269"/>
            <p14:sldId id="308"/>
            <p14:sldId id="309"/>
            <p14:sldId id="273"/>
            <p14:sldId id="274"/>
          </p14:sldIdLst>
        </p14:section>
        <p14:section name="Stateless Clients" id="{C0BE530E-8DCD-9545-B3A6-B68429B6369A}">
          <p14:sldIdLst>
            <p14:sldId id="276"/>
            <p14:sldId id="280"/>
            <p14:sldId id="321"/>
            <p14:sldId id="278"/>
            <p14:sldId id="281"/>
            <p14:sldId id="282"/>
            <p14:sldId id="286"/>
            <p14:sldId id="312"/>
            <p14:sldId id="313"/>
            <p14:sldId id="314"/>
            <p14:sldId id="315"/>
            <p14:sldId id="316"/>
            <p14:sldId id="317"/>
            <p14:sldId id="318"/>
            <p14:sldId id="319"/>
            <p14:sldId id="320"/>
            <p14:sldId id="283"/>
            <p14:sldId id="284"/>
          </p14:sldIdLst>
        </p14:section>
        <p14:section name="Implementation" id="{EFAC4C23-C500-6541-9077-BD19A2214C47}">
          <p14:sldIdLst>
            <p14:sldId id="287"/>
          </p14:sldIdLst>
        </p14:section>
        <p14:section name="Results" id="{E3065FF8-8FDA-CF49-851C-F8C96F59FCCD}">
          <p14:sldIdLst>
            <p14:sldId id="288"/>
            <p14:sldId id="289"/>
            <p14:sldId id="292"/>
            <p14:sldId id="293"/>
            <p14:sldId id="294"/>
            <p14:sldId id="296"/>
            <p14:sldId id="295"/>
            <p14:sldId id="297"/>
            <p14:sldId id="298"/>
            <p14:sldId id="299"/>
            <p14:sldId id="300"/>
            <p14:sldId id="301"/>
            <p14:sldId id="302"/>
            <p14:sldId id="307"/>
            <p14:sldId id="304"/>
            <p14:sldId id="305"/>
            <p14:sldId id="324"/>
            <p14:sldId id="310"/>
          </p14:sldIdLst>
        </p14:section>
        <p14:section name="Appendix" id="{954E0F77-C916-BC4E-93E6-25B4E1E922EF}">
          <p14:sldIdLst>
            <p14:sldId id="311"/>
            <p14:sldId id="275"/>
            <p14:sldId id="322"/>
            <p14:sldId id="323"/>
            <p14:sldId id="326"/>
            <p14:sldId id="327"/>
            <p14:sldId id="306"/>
            <p14:sldId id="325"/>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3"/>
    <p:restoredTop sz="73885"/>
  </p:normalViewPr>
  <p:slideViewPr>
    <p:cSldViewPr snapToGrid="0" snapToObjects="1">
      <p:cViewPr>
        <p:scale>
          <a:sx n="65" d="100"/>
          <a:sy n="65" d="100"/>
        </p:scale>
        <p:origin x="49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F24C0-714B-0A40-ACF5-E48B93FB0C51}"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CC958-1FCC-C64E-A665-6602251ABD8C}" type="slidenum">
              <a:rPr lang="en-US" smtClean="0"/>
              <a:t>‹#›</a:t>
            </a:fld>
            <a:endParaRPr lang="en-US"/>
          </a:p>
        </p:txBody>
      </p:sp>
    </p:spTree>
    <p:extLst>
      <p:ext uri="{BB962C8B-B14F-4D97-AF65-F5344CB8AC3E}">
        <p14:creationId xmlns:p14="http://schemas.microsoft.com/office/powerpoint/2010/main" val="371371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469CC958-1FCC-C64E-A665-6602251ABD8C}" type="slidenum">
              <a:rPr lang="en-US" smtClean="0"/>
              <a:t>1</a:t>
            </a:fld>
            <a:endParaRPr lang="en-US"/>
          </a:p>
        </p:txBody>
      </p:sp>
    </p:spTree>
    <p:extLst>
      <p:ext uri="{BB962C8B-B14F-4D97-AF65-F5344CB8AC3E}">
        <p14:creationId xmlns:p14="http://schemas.microsoft.com/office/powerpoint/2010/main" val="7244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Transactions are grouped into blocks. Each block contains some amount of transactions and metadata about the block, which is stored in the header. There are many fields in the block header, but the one I want to highlight is the parent block hash field. Every block in Ethereum is hashed with the SHA3 hash function. In this example, the hashes of each block is listed below the block. The parent block hash field in each block's header is the hash of the previous block. This makes a block's SHA3 hash dependent on the hashes of all the blocks before it. This is where the immutable ledger property of the blockchain comes from. It is not possible to modify a previous block without someone finding out since that changes the hashes of all the blocks after it.</a:t>
            </a:r>
          </a:p>
        </p:txBody>
      </p:sp>
      <p:sp>
        <p:nvSpPr>
          <p:cNvPr id="4" name="Slide Number Placeholder 3"/>
          <p:cNvSpPr>
            <a:spLocks noGrp="1"/>
          </p:cNvSpPr>
          <p:nvPr>
            <p:ph type="sldNum" sz="quarter" idx="5"/>
          </p:nvPr>
        </p:nvSpPr>
        <p:spPr/>
        <p:txBody>
          <a:bodyPr/>
          <a:lstStyle/>
          <a:p>
            <a:fld id="{469CC958-1FCC-C64E-A665-6602251ABD8C}" type="slidenum">
              <a:rPr lang="en-US" smtClean="0"/>
              <a:t>10</a:t>
            </a:fld>
            <a:endParaRPr lang="en-US"/>
          </a:p>
        </p:txBody>
      </p:sp>
    </p:spTree>
    <p:extLst>
      <p:ext uri="{BB962C8B-B14F-4D97-AF65-F5344CB8AC3E}">
        <p14:creationId xmlns:p14="http://schemas.microsoft.com/office/powerpoint/2010/main" val="347165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important technical detail about Ethereum is that all data structures are encoded using Recursive Length Prefix encoding. RLP encoding is a custom serialization format made for Ethereum that is similar to JSON, but it only supports binary data and nested lists.</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11</a:t>
            </a:fld>
            <a:endParaRPr lang="en-US"/>
          </a:p>
        </p:txBody>
      </p:sp>
    </p:spTree>
    <p:extLst>
      <p:ext uri="{BB962C8B-B14F-4D97-AF65-F5344CB8AC3E}">
        <p14:creationId xmlns:p14="http://schemas.microsoft.com/office/powerpoint/2010/main" val="218295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The next topic I want to discuss is the Merkle-Patricia </a:t>
            </a:r>
            <a:r>
              <a:rPr lang="en-US" dirty="0" err="1"/>
              <a:t>trie</a:t>
            </a:r>
            <a:r>
              <a:rPr lang="en-US" dirty="0"/>
              <a:t>.</a:t>
            </a:r>
          </a:p>
          <a:p>
            <a:endParaRPr lang="en-US" dirty="0"/>
          </a:p>
          <a:p>
            <a:r>
              <a:rPr lang="en-US" dirty="0"/>
              <a:t>1. The Merkle-Patricia </a:t>
            </a:r>
            <a:r>
              <a:rPr lang="en-US" dirty="0" err="1"/>
              <a:t>trie</a:t>
            </a:r>
            <a:r>
              <a:rPr lang="en-US" dirty="0"/>
              <a:t> is a data structure that Ethereum uses to store account balances and other data. This account balance </a:t>
            </a:r>
            <a:r>
              <a:rPr lang="en-US" dirty="0" err="1"/>
              <a:t>trie</a:t>
            </a:r>
            <a:r>
              <a:rPr lang="en-US" dirty="0"/>
              <a:t> is also called the Ethereum world state.</a:t>
            </a:r>
          </a:p>
          <a:p>
            <a:endParaRPr lang="en-US" dirty="0"/>
          </a:p>
          <a:p>
            <a:r>
              <a:rPr lang="en-US" dirty="0"/>
              <a:t>2. This data structure builds upon concepts in both Merkle trees and radix tries.</a:t>
            </a:r>
          </a:p>
          <a:p>
            <a:endParaRPr lang="en-US" dirty="0"/>
          </a:p>
          <a:p>
            <a:r>
              <a:rPr lang="en-US" dirty="0"/>
              <a:t>3. In this data structure, the nodes in the </a:t>
            </a:r>
            <a:r>
              <a:rPr lang="en-US" dirty="0" err="1"/>
              <a:t>trie</a:t>
            </a:r>
            <a:r>
              <a:rPr lang="en-US" dirty="0"/>
              <a:t> are serialized with RLP and hashed with the SHA3 hash function. Nodes connect to their child nodes by their hash, and these hashes are stored inside the parent node. This makes the hash of a node dependent on the hashes of its children, which are dependent on the hashes of grandchildren, and so on. So the hash of the root node of the </a:t>
            </a:r>
            <a:r>
              <a:rPr lang="en-US" dirty="0" err="1"/>
              <a:t>trie</a:t>
            </a:r>
            <a:r>
              <a:rPr lang="en-US" dirty="0"/>
              <a:t> can be used to uniquely identify the whole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12</a:t>
            </a:fld>
            <a:endParaRPr lang="en-US"/>
          </a:p>
        </p:txBody>
      </p:sp>
    </p:spTree>
    <p:extLst>
      <p:ext uri="{BB962C8B-B14F-4D97-AF65-F5344CB8AC3E}">
        <p14:creationId xmlns:p14="http://schemas.microsoft.com/office/powerpoint/2010/main" val="178922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an example Merkle-Patricia </a:t>
            </a:r>
            <a:r>
              <a:rPr lang="en-US" dirty="0" err="1"/>
              <a:t>trie</a:t>
            </a:r>
            <a:r>
              <a:rPr lang="en-US" dirty="0"/>
              <a:t>. This </a:t>
            </a:r>
            <a:r>
              <a:rPr lang="en-US" dirty="0" err="1"/>
              <a:t>trie</a:t>
            </a:r>
            <a:r>
              <a:rPr lang="en-US" dirty="0"/>
              <a:t> contains four accounts and their balances are shown in the diagram. The non-leaf intermediate nodes contain the hashes of their children.</a:t>
            </a:r>
          </a:p>
        </p:txBody>
      </p:sp>
      <p:sp>
        <p:nvSpPr>
          <p:cNvPr id="4" name="Slide Number Placeholder 3"/>
          <p:cNvSpPr>
            <a:spLocks noGrp="1"/>
          </p:cNvSpPr>
          <p:nvPr>
            <p:ph type="sldNum" sz="quarter" idx="5"/>
          </p:nvPr>
        </p:nvSpPr>
        <p:spPr/>
        <p:txBody>
          <a:bodyPr/>
          <a:lstStyle/>
          <a:p>
            <a:fld id="{469CC958-1FCC-C64E-A665-6602251ABD8C}" type="slidenum">
              <a:rPr lang="en-US" smtClean="0"/>
              <a:t>13</a:t>
            </a:fld>
            <a:endParaRPr lang="en-US"/>
          </a:p>
        </p:txBody>
      </p:sp>
    </p:spTree>
    <p:extLst>
      <p:ext uri="{BB962C8B-B14F-4D97-AF65-F5344CB8AC3E}">
        <p14:creationId xmlns:p14="http://schemas.microsoft.com/office/powerpoint/2010/main" val="857124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Since each node in a Merkle Patricia </a:t>
            </a:r>
            <a:r>
              <a:rPr lang="en-US" dirty="0" err="1"/>
              <a:t>trie</a:t>
            </a:r>
            <a:r>
              <a:rPr lang="en-US" dirty="0"/>
              <a:t> is hashed with SHA3, storing the nodes in a key-value store is a natural thing to do. The key is the SHA3 hash and the value is the actual node data. The diagram here shows what the </a:t>
            </a:r>
            <a:r>
              <a:rPr lang="en-US" dirty="0" err="1"/>
              <a:t>trie</a:t>
            </a:r>
            <a:r>
              <a:rPr lang="en-US" dirty="0"/>
              <a:t> from earlier would look like when stored in a key-value store.</a:t>
            </a:r>
          </a:p>
          <a:p>
            <a:endParaRPr lang="en-US" dirty="0"/>
          </a:p>
          <a:p>
            <a:r>
              <a:rPr lang="en-US" dirty="0"/>
              <a:t>1. A consequence of storing tries in this format is that traversing the </a:t>
            </a:r>
            <a:r>
              <a:rPr lang="en-US" dirty="0" err="1"/>
              <a:t>trie</a:t>
            </a:r>
            <a:r>
              <a:rPr lang="en-US" dirty="0"/>
              <a:t> results in non-sequential I/O patterns. Additionally, the I/O pattern is kind of like pointer chasing in that you have to read one node to get the hash of the next node, which is not possible to parallelize.</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14</a:t>
            </a:fld>
            <a:endParaRPr lang="en-US"/>
          </a:p>
        </p:txBody>
      </p:sp>
    </p:spTree>
    <p:extLst>
      <p:ext uri="{BB962C8B-B14F-4D97-AF65-F5344CB8AC3E}">
        <p14:creationId xmlns:p14="http://schemas.microsoft.com/office/powerpoint/2010/main" val="129050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Another important property of Merkle-Patricia tries is that they can be used to verify that a particular value exists in the </a:t>
            </a:r>
            <a:r>
              <a:rPr lang="en-US" dirty="0" err="1"/>
              <a:t>trie</a:t>
            </a:r>
            <a:r>
              <a:rPr lang="en-US" dirty="0"/>
              <a:t>. This is called a Merkle Proof.</a:t>
            </a:r>
          </a:p>
          <a:p>
            <a:endParaRPr lang="en-US" dirty="0"/>
          </a:p>
          <a:p>
            <a:r>
              <a:rPr lang="en-US" dirty="0"/>
              <a:t>1. A Merkle proof of a value is simply the sibling nodes in the </a:t>
            </a:r>
            <a:r>
              <a:rPr lang="en-US" dirty="0" err="1"/>
              <a:t>trie</a:t>
            </a:r>
            <a:r>
              <a:rPr lang="en-US" dirty="0"/>
              <a:t> along the path from the root to the value</a:t>
            </a:r>
          </a:p>
          <a:p>
            <a:endParaRPr lang="en-US" dirty="0"/>
          </a:p>
          <a:p>
            <a:r>
              <a:rPr lang="en-US" dirty="0"/>
              <a:t>2. Merkle Proofs are useful because you can verify that a value exists without needing access to the whole </a:t>
            </a:r>
            <a:r>
              <a:rPr lang="en-US" dirty="0" err="1"/>
              <a:t>trie</a:t>
            </a:r>
            <a:r>
              <a:rPr lang="en-US" dirty="0"/>
              <a:t>. If you only know the root hash of the </a:t>
            </a:r>
            <a:r>
              <a:rPr lang="en-US" dirty="0" err="1"/>
              <a:t>trie</a:t>
            </a:r>
            <a:r>
              <a:rPr lang="en-US" dirty="0"/>
              <a:t> and you have a Merkle proof of a value, it is possible to verify that the value must exist in the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15</a:t>
            </a:fld>
            <a:endParaRPr lang="en-US"/>
          </a:p>
        </p:txBody>
      </p:sp>
    </p:spTree>
    <p:extLst>
      <p:ext uri="{BB962C8B-B14F-4D97-AF65-F5344CB8AC3E}">
        <p14:creationId xmlns:p14="http://schemas.microsoft.com/office/powerpoint/2010/main" val="259958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slide shows the Merkle proof for the account with balance of 12 ETH. The sibling nodes are shown in orange, and the node in green is the leaf node for the account. I also numbered the nodes N1 through N7.</a:t>
            </a:r>
          </a:p>
        </p:txBody>
      </p:sp>
      <p:sp>
        <p:nvSpPr>
          <p:cNvPr id="4" name="Slide Number Placeholder 3"/>
          <p:cNvSpPr>
            <a:spLocks noGrp="1"/>
          </p:cNvSpPr>
          <p:nvPr>
            <p:ph type="sldNum" sz="quarter" idx="5"/>
          </p:nvPr>
        </p:nvSpPr>
        <p:spPr/>
        <p:txBody>
          <a:bodyPr/>
          <a:lstStyle/>
          <a:p>
            <a:fld id="{469CC958-1FCC-C64E-A665-6602251ABD8C}" type="slidenum">
              <a:rPr lang="en-US" smtClean="0"/>
              <a:t>16</a:t>
            </a:fld>
            <a:endParaRPr lang="en-US"/>
          </a:p>
        </p:txBody>
      </p:sp>
    </p:spTree>
    <p:extLst>
      <p:ext uri="{BB962C8B-B14F-4D97-AF65-F5344CB8AC3E}">
        <p14:creationId xmlns:p14="http://schemas.microsoft.com/office/powerpoint/2010/main" val="226433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slide I'll show how you can use a Merkle proof to verify that N6 exists. The Merkle proof for N6 is shown here: it is the hash of N2, the hash of N7, and the value of N6. h is the SHA3 hash function. Also, assume that we know the expected root hash of the </a:t>
            </a:r>
            <a:r>
              <a:rPr lang="en-US" dirty="0" err="1"/>
              <a:t>trie</a:t>
            </a:r>
            <a:r>
              <a:rPr lang="en-US" dirty="0"/>
              <a:t>.</a:t>
            </a:r>
          </a:p>
          <a:p>
            <a:endParaRPr lang="en-US" dirty="0"/>
          </a:p>
          <a:p>
            <a:r>
              <a:rPr lang="en-US" dirty="0"/>
              <a:t>The first step is to figure out the hash of N3. The way we do this is by using the hashes of N6 and N7. We know the hash of N7 because that is part of the Merkle proof, and we can calculate the hash of N6. We also know that N3 is a non-leaf node, so the hash of N3 is the hash of the array containing the hash of N6 and N7.</a:t>
            </a:r>
          </a:p>
          <a:p>
            <a:endParaRPr lang="en-US" dirty="0"/>
          </a:p>
          <a:p>
            <a:r>
              <a:rPr lang="en-US" dirty="0"/>
              <a:t>The next step is to figure out the hash of N1. We repeat the same process by using the hash of N2 which we have from the Merkle proof, and the hash of N3 which we calculated in the previous step.</a:t>
            </a:r>
          </a:p>
          <a:p>
            <a:endParaRPr lang="en-US" dirty="0"/>
          </a:p>
          <a:p>
            <a:r>
              <a:rPr lang="en-US" dirty="0"/>
              <a:t>The last step is to check the hash of the root node N1 against the expected root hash r. If it matches then we know that N6 must exist in the </a:t>
            </a:r>
            <a:r>
              <a:rPr lang="en-US" dirty="0" err="1"/>
              <a:t>trie</a:t>
            </a:r>
            <a:r>
              <a:rPr lang="en-US" dirty="0"/>
              <a:t>.</a:t>
            </a:r>
          </a:p>
          <a:p>
            <a:endParaRPr lang="en-US" dirty="0"/>
          </a:p>
          <a:p>
            <a:r>
              <a:rPr lang="en-US" dirty="0"/>
              <a:t>The security of Merkle proofs depends on the security of the underlying hash function. The SHA3 hash function that Ethereum uses is so far thought to be secure and there are no known hash collisions. To break the security of Merkle proofs, you need to somehow get a hash collision.</a:t>
            </a:r>
          </a:p>
        </p:txBody>
      </p:sp>
      <p:sp>
        <p:nvSpPr>
          <p:cNvPr id="4" name="Slide Number Placeholder 3"/>
          <p:cNvSpPr>
            <a:spLocks noGrp="1"/>
          </p:cNvSpPr>
          <p:nvPr>
            <p:ph type="sldNum" sz="quarter" idx="5"/>
          </p:nvPr>
        </p:nvSpPr>
        <p:spPr/>
        <p:txBody>
          <a:bodyPr/>
          <a:lstStyle/>
          <a:p>
            <a:fld id="{469CC958-1FCC-C64E-A665-6602251ABD8C}" type="slidenum">
              <a:rPr lang="en-US" smtClean="0"/>
              <a:t>17</a:t>
            </a:fld>
            <a:endParaRPr lang="en-US"/>
          </a:p>
        </p:txBody>
      </p:sp>
    </p:spTree>
    <p:extLst>
      <p:ext uri="{BB962C8B-B14F-4D97-AF65-F5344CB8AC3E}">
        <p14:creationId xmlns:p14="http://schemas.microsoft.com/office/powerpoint/2010/main" val="270615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slide I want to discuss an equivalent definition of Merkle proofs that make them a lot easier to reason about and use. This definition is the set of nodes from the root to the value. In this definition, sibling node hashes aren't used directly, but this definition works because the non-leaf nodes contain the hashes of all their children. This is the same as including sibling hashes. </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18</a:t>
            </a:fld>
            <a:endParaRPr lang="en-US"/>
          </a:p>
        </p:txBody>
      </p:sp>
    </p:spTree>
    <p:extLst>
      <p:ext uri="{BB962C8B-B14F-4D97-AF65-F5344CB8AC3E}">
        <p14:creationId xmlns:p14="http://schemas.microsoft.com/office/powerpoint/2010/main" val="269156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Now that we discussed how Ethereum stores its state, I want to discuss the Ethereum state transition function.</a:t>
            </a:r>
          </a:p>
          <a:p>
            <a:endParaRPr lang="en-US" dirty="0"/>
          </a:p>
          <a:p>
            <a:r>
              <a:rPr lang="en-US" dirty="0"/>
              <a:t>1. In Ethereum, a transaction deducts some amount from one account and adds it to another account. This means that it takes some initial state S and produces a new state S'.</a:t>
            </a:r>
          </a:p>
          <a:p>
            <a:endParaRPr lang="en-US" dirty="0"/>
          </a:p>
          <a:p>
            <a:r>
              <a:rPr lang="en-US" dirty="0"/>
              <a:t>2. We can also extend this to multiple transactions, like the transactions in a block. Applying all of these transactions to an initial state S produces a new state S'. Also, blocks contain the state root hash of the new state S' in their header. This is kind of a self-check to make sure the transactions have executed properly.</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19</a:t>
            </a:fld>
            <a:endParaRPr lang="en-US"/>
          </a:p>
        </p:txBody>
      </p:sp>
    </p:spTree>
    <p:extLst>
      <p:ext uri="{BB962C8B-B14F-4D97-AF65-F5344CB8AC3E}">
        <p14:creationId xmlns:p14="http://schemas.microsoft.com/office/powerpoint/2010/main" val="2449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469CC958-1FCC-C64E-A665-6602251ABD8C}" type="slidenum">
              <a:rPr lang="en-US" smtClean="0"/>
              <a:t>2</a:t>
            </a:fld>
            <a:endParaRPr lang="en-US"/>
          </a:p>
        </p:txBody>
      </p:sp>
    </p:spTree>
    <p:extLst>
      <p:ext uri="{BB962C8B-B14F-4D97-AF65-F5344CB8AC3E}">
        <p14:creationId xmlns:p14="http://schemas.microsoft.com/office/powerpoint/2010/main" val="697368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last topic in the background section I will discuss is Proof-Of-Work consensus.</a:t>
            </a:r>
          </a:p>
          <a:p>
            <a:endParaRPr lang="en-US" dirty="0"/>
          </a:p>
          <a:p>
            <a:r>
              <a:rPr lang="en-US" dirty="0"/>
              <a:t>Ethereum is a distributed system and the nodes to to </a:t>
            </a:r>
            <a:r>
              <a:rPr lang="en-US" dirty="0" err="1"/>
              <a:t>achive</a:t>
            </a:r>
            <a:r>
              <a:rPr lang="en-US" dirty="0"/>
              <a:t> consensus on the blocks in the blockchain. The consensus algorithm that Ethereum uses is called Proof-Of-Work consensus. Every node in Ethereum stores the blockchain and participates in verifying blocks.</a:t>
            </a:r>
          </a:p>
          <a:p>
            <a:endParaRPr lang="en-US" dirty="0"/>
          </a:p>
          <a:p>
            <a:r>
              <a:rPr lang="en-US" dirty="0"/>
              <a:t>Additionally, some nodes create blocks from transactions they receive from users. These nodes are called miners, while the nodes that only verify blocks are verifiers.</a:t>
            </a:r>
          </a:p>
          <a:p>
            <a:endParaRPr lang="en-US" dirty="0"/>
          </a:p>
          <a:p>
            <a:r>
              <a:rPr lang="en-US" dirty="0"/>
              <a:t>The technical details behind Proof Of Work aren't very relevant to this talk so I will omit them, but I do want to mention that Proof Of Work prevents abuse by requiring nodes to perform expensive tasks and provide proof that the task has been completed.</a:t>
            </a:r>
          </a:p>
          <a:p>
            <a:endParaRPr lang="en-US" dirty="0"/>
          </a:p>
          <a:p>
            <a:r>
              <a:rPr lang="en-US" dirty="0"/>
              <a:t>Another important detail about proof of work is that miners have an economic incentive to participate in proof of work. Miners get rewarded every time they successfully mine a block</a:t>
            </a:r>
          </a:p>
          <a:p>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20</a:t>
            </a:fld>
            <a:endParaRPr lang="en-US"/>
          </a:p>
        </p:txBody>
      </p:sp>
    </p:spTree>
    <p:extLst>
      <p:ext uri="{BB962C8B-B14F-4D97-AF65-F5344CB8AC3E}">
        <p14:creationId xmlns:p14="http://schemas.microsoft.com/office/powerpoint/2010/main" val="2085881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(16 minutes)</a:t>
            </a:r>
          </a:p>
          <a:p>
            <a:endParaRPr lang="en-US" dirty="0"/>
          </a:p>
          <a:p>
            <a:r>
              <a:rPr lang="en-US" dirty="0"/>
              <a:t>So now I'll discuss the main topic of this talk.</a:t>
            </a:r>
          </a:p>
          <a:p>
            <a:endParaRPr lang="en-US" dirty="0"/>
          </a:p>
          <a:p>
            <a:r>
              <a:rPr lang="en-US" dirty="0"/>
              <a:t>Stateless Clients is a proposal to improve the performance of Ethereum by reducing I/O.</a:t>
            </a:r>
          </a:p>
          <a:p>
            <a:endParaRPr lang="en-US" dirty="0"/>
          </a:p>
          <a:p>
            <a:r>
              <a:rPr lang="en-US" dirty="0"/>
              <a:t>One minor thing I want to note is that although they use the word client, it really means the same thing as an Ethereum node.</a:t>
            </a:r>
          </a:p>
          <a:p>
            <a:endParaRPr lang="en-US" dirty="0"/>
          </a:p>
          <a:p>
            <a:r>
              <a:rPr lang="en-US" dirty="0"/>
              <a:t>The way Stateless Clients work is by changing the state transition function. Here you can see the old transition function I showed earlier and what the new transition function is. The variables used in the new transition function are </a:t>
            </a:r>
            <a:r>
              <a:rPr lang="en-US" dirty="0" err="1"/>
              <a:t>r_s</a:t>
            </a:r>
            <a:r>
              <a:rPr lang="en-US" dirty="0"/>
              <a:t>, B, W, and r_{s'}. </a:t>
            </a:r>
            <a:r>
              <a:rPr lang="en-US" dirty="0" err="1"/>
              <a:t>r_s</a:t>
            </a:r>
            <a:r>
              <a:rPr lang="en-US" dirty="0"/>
              <a:t> and </a:t>
            </a:r>
            <a:r>
              <a:rPr lang="en-US" dirty="0" err="1"/>
              <a:t>r_s</a:t>
            </a:r>
            <a:r>
              <a:rPr lang="en-US" dirty="0"/>
              <a:t>' are the state root hashes of S and S' respectively. B is a block, and W is a witness for the block.</a:t>
            </a:r>
          </a:p>
          <a:p>
            <a:endParaRPr lang="en-US" dirty="0"/>
          </a:p>
          <a:p>
            <a:r>
              <a:rPr lang="en-US" dirty="0"/>
              <a:t>A witness is the set of Merkle proofs of all state values execution of B needs.</a:t>
            </a:r>
          </a:p>
          <a:p>
            <a:endParaRPr lang="en-US" dirty="0"/>
          </a:p>
          <a:p>
            <a:r>
              <a:rPr lang="en-US" dirty="0"/>
              <a:t>The key point of this proposal is that Ethereum nodes no longer need to store the Ethereum world state </a:t>
            </a:r>
            <a:r>
              <a:rPr lang="en-US" dirty="0" err="1"/>
              <a:t>trie</a:t>
            </a:r>
            <a:r>
              <a:rPr lang="en-US" dirty="0"/>
              <a:t>, which is why it's called stateless clients. This implies that there will be less I/O.</a:t>
            </a:r>
          </a:p>
        </p:txBody>
      </p:sp>
      <p:sp>
        <p:nvSpPr>
          <p:cNvPr id="4" name="Slide Number Placeholder 3"/>
          <p:cNvSpPr>
            <a:spLocks noGrp="1"/>
          </p:cNvSpPr>
          <p:nvPr>
            <p:ph type="sldNum" sz="quarter" idx="5"/>
          </p:nvPr>
        </p:nvSpPr>
        <p:spPr/>
        <p:txBody>
          <a:bodyPr/>
          <a:lstStyle/>
          <a:p>
            <a:fld id="{469CC958-1FCC-C64E-A665-6602251ABD8C}" type="slidenum">
              <a:rPr lang="en-US" smtClean="0"/>
              <a:t>21</a:t>
            </a:fld>
            <a:endParaRPr lang="en-US"/>
          </a:p>
        </p:txBody>
      </p:sp>
    </p:spTree>
    <p:extLst>
      <p:ext uri="{BB962C8B-B14F-4D97-AF65-F5344CB8AC3E}">
        <p14:creationId xmlns:p14="http://schemas.microsoft.com/office/powerpoint/2010/main" val="251547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Stateless Clients, witnesses generated when blocks are created. Miners still create blocks, but miners now also keep track of what state values are needed while executing the block.</a:t>
            </a:r>
          </a:p>
          <a:p>
            <a:endParaRPr lang="en-US" dirty="0"/>
          </a:p>
          <a:p>
            <a:r>
              <a:rPr lang="en-US" dirty="0"/>
              <a:t>These witnesses are sent along with blocks to other Ethereum nodes. Verifier nodes that don't have the state </a:t>
            </a:r>
            <a:r>
              <a:rPr lang="en-US" dirty="0" err="1"/>
              <a:t>trie</a:t>
            </a:r>
            <a:r>
              <a:rPr lang="en-US" dirty="0"/>
              <a:t> use the witness to verify blocks.</a:t>
            </a:r>
          </a:p>
        </p:txBody>
      </p:sp>
      <p:sp>
        <p:nvSpPr>
          <p:cNvPr id="4" name="Slide Number Placeholder 3"/>
          <p:cNvSpPr>
            <a:spLocks noGrp="1"/>
          </p:cNvSpPr>
          <p:nvPr>
            <p:ph type="sldNum" sz="quarter" idx="5"/>
          </p:nvPr>
        </p:nvSpPr>
        <p:spPr/>
        <p:txBody>
          <a:bodyPr/>
          <a:lstStyle/>
          <a:p>
            <a:fld id="{469CC958-1FCC-C64E-A665-6602251ABD8C}" type="slidenum">
              <a:rPr lang="en-US" smtClean="0"/>
              <a:t>22</a:t>
            </a:fld>
            <a:endParaRPr lang="en-US"/>
          </a:p>
        </p:txBody>
      </p:sp>
    </p:spTree>
    <p:extLst>
      <p:ext uri="{BB962C8B-B14F-4D97-AF65-F5344CB8AC3E}">
        <p14:creationId xmlns:p14="http://schemas.microsoft.com/office/powerpoint/2010/main" val="355022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Stateless Clients, witnesses generated when blocks are created. Miners still create blocks, but miners now also keep track of what state values are needed while executing the block.</a:t>
            </a:r>
          </a:p>
          <a:p>
            <a:endParaRPr lang="en-US" dirty="0"/>
          </a:p>
          <a:p>
            <a:r>
              <a:rPr lang="en-US" dirty="0"/>
              <a:t>These witnesses are sent along with blocks to other Ethereum nodes. Verifier nodes that don't have the state </a:t>
            </a:r>
            <a:r>
              <a:rPr lang="en-US" dirty="0" err="1"/>
              <a:t>trie</a:t>
            </a:r>
            <a:r>
              <a:rPr lang="en-US" dirty="0"/>
              <a:t> use the witness to verify blocks.</a:t>
            </a:r>
          </a:p>
        </p:txBody>
      </p:sp>
      <p:sp>
        <p:nvSpPr>
          <p:cNvPr id="4" name="Slide Number Placeholder 3"/>
          <p:cNvSpPr>
            <a:spLocks noGrp="1"/>
          </p:cNvSpPr>
          <p:nvPr>
            <p:ph type="sldNum" sz="quarter" idx="5"/>
          </p:nvPr>
        </p:nvSpPr>
        <p:spPr/>
        <p:txBody>
          <a:bodyPr/>
          <a:lstStyle/>
          <a:p>
            <a:fld id="{469CC958-1FCC-C64E-A665-6602251ABD8C}" type="slidenum">
              <a:rPr lang="en-US" smtClean="0"/>
              <a:t>23</a:t>
            </a:fld>
            <a:endParaRPr lang="en-US"/>
          </a:p>
        </p:txBody>
      </p:sp>
    </p:spTree>
    <p:extLst>
      <p:ext uri="{BB962C8B-B14F-4D97-AF65-F5344CB8AC3E}">
        <p14:creationId xmlns:p14="http://schemas.microsoft.com/office/powerpoint/2010/main" val="330139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next few slides I will show an example of how Stateless Clients works. We start with the following Merkle-Patricia </a:t>
            </a:r>
            <a:r>
              <a:rPr lang="en-US" dirty="0" err="1"/>
              <a:t>trie</a:t>
            </a:r>
            <a:r>
              <a:rPr lang="en-US" dirty="0"/>
              <a:t>. The last row of the </a:t>
            </a:r>
            <a:r>
              <a:rPr lang="en-US" dirty="0" err="1"/>
              <a:t>trie</a:t>
            </a:r>
            <a:r>
              <a:rPr lang="en-US" dirty="0"/>
              <a:t> contains all the Ethereum accounts. I've chosen four accounts to highlight. The account addresses and the balance of each account is shown.</a:t>
            </a:r>
          </a:p>
          <a:p>
            <a:endParaRPr lang="en-US" dirty="0"/>
          </a:p>
          <a:p>
            <a:r>
              <a:rPr lang="en-US" dirty="0"/>
              <a:t>For this example, I will use the following transaction. (click). The transaction transfer 10 ETH from the first account with the address 1354 to the second account with the address 298a. Additionally, the miner creating the block with this transaction has its own account at 737b, which is the third account.</a:t>
            </a:r>
          </a:p>
          <a:p>
            <a:endParaRPr lang="en-US" dirty="0"/>
          </a:p>
          <a:p>
            <a:r>
              <a:rPr lang="en-US" dirty="0"/>
              <a:t>Also, for this example, assume that this transaction is the only transaction in the block. The first step the miner does is execute this transaction, accessing the first and second account, and then rewarding itself, which accesses the third account.</a:t>
            </a:r>
          </a:p>
        </p:txBody>
      </p:sp>
      <p:sp>
        <p:nvSpPr>
          <p:cNvPr id="4" name="Slide Number Placeholder 3"/>
          <p:cNvSpPr>
            <a:spLocks noGrp="1"/>
          </p:cNvSpPr>
          <p:nvPr>
            <p:ph type="sldNum" sz="quarter" idx="5"/>
          </p:nvPr>
        </p:nvSpPr>
        <p:spPr/>
        <p:txBody>
          <a:bodyPr/>
          <a:lstStyle/>
          <a:p>
            <a:fld id="{469CC958-1FCC-C64E-A665-6602251ABD8C}" type="slidenum">
              <a:rPr lang="en-US" smtClean="0"/>
              <a:t>24</a:t>
            </a:fld>
            <a:endParaRPr lang="en-US"/>
          </a:p>
        </p:txBody>
      </p:sp>
    </p:spTree>
    <p:extLst>
      <p:ext uri="{BB962C8B-B14F-4D97-AF65-F5344CB8AC3E}">
        <p14:creationId xmlns:p14="http://schemas.microsoft.com/office/powerpoint/2010/main" val="2833953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slide shows the accounts that were accessed. The nodes in green are the nodes in the Merkle proofs for the accounts that were accessed. The miner keeps track of these nodes and stores them elsewhere temporarily.</a:t>
            </a:r>
          </a:p>
        </p:txBody>
      </p:sp>
      <p:sp>
        <p:nvSpPr>
          <p:cNvPr id="4" name="Slide Number Placeholder 3"/>
          <p:cNvSpPr>
            <a:spLocks noGrp="1"/>
          </p:cNvSpPr>
          <p:nvPr>
            <p:ph type="sldNum" sz="quarter" idx="5"/>
          </p:nvPr>
        </p:nvSpPr>
        <p:spPr/>
        <p:txBody>
          <a:bodyPr/>
          <a:lstStyle/>
          <a:p>
            <a:fld id="{469CC958-1FCC-C64E-A665-6602251ABD8C}" type="slidenum">
              <a:rPr lang="en-US" smtClean="0"/>
              <a:t>25</a:t>
            </a:fld>
            <a:endParaRPr lang="en-US"/>
          </a:p>
        </p:txBody>
      </p:sp>
    </p:spTree>
    <p:extLst>
      <p:ext uri="{BB962C8B-B14F-4D97-AF65-F5344CB8AC3E}">
        <p14:creationId xmlns:p14="http://schemas.microsoft.com/office/powerpoint/2010/main" val="190905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After the miner stores the </a:t>
            </a:r>
            <a:r>
              <a:rPr lang="en-US" dirty="0" err="1"/>
              <a:t>merkle</a:t>
            </a:r>
            <a:r>
              <a:rPr lang="en-US" dirty="0"/>
              <a:t> proofs, it modifies the Merkle-Patricia </a:t>
            </a:r>
            <a:r>
              <a:rPr lang="en-US" dirty="0" err="1"/>
              <a:t>trie</a:t>
            </a:r>
            <a:r>
              <a:rPr lang="en-US" dirty="0"/>
              <a:t> to apply the results of the transaction and the block reward. We can see here that 10 ETH has been deducted from the first account and 10 ETH has been added to the second account. Additionally, the miner rewarded itself with 5 ETH, which is the predetermined block reward. Also, note that the state root hash has changed.</a:t>
            </a:r>
          </a:p>
        </p:txBody>
      </p:sp>
      <p:sp>
        <p:nvSpPr>
          <p:cNvPr id="4" name="Slide Number Placeholder 3"/>
          <p:cNvSpPr>
            <a:spLocks noGrp="1"/>
          </p:cNvSpPr>
          <p:nvPr>
            <p:ph type="sldNum" sz="quarter" idx="5"/>
          </p:nvPr>
        </p:nvSpPr>
        <p:spPr/>
        <p:txBody>
          <a:bodyPr/>
          <a:lstStyle/>
          <a:p>
            <a:fld id="{469CC958-1FCC-C64E-A665-6602251ABD8C}" type="slidenum">
              <a:rPr lang="en-US" smtClean="0"/>
              <a:t>26</a:t>
            </a:fld>
            <a:endParaRPr lang="en-US"/>
          </a:p>
        </p:txBody>
      </p:sp>
    </p:spTree>
    <p:extLst>
      <p:ext uri="{BB962C8B-B14F-4D97-AF65-F5344CB8AC3E}">
        <p14:creationId xmlns:p14="http://schemas.microsoft.com/office/powerpoint/2010/main" val="183078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27</a:t>
            </a:fld>
            <a:endParaRPr lang="en-US"/>
          </a:p>
        </p:txBody>
      </p:sp>
    </p:spTree>
    <p:extLst>
      <p:ext uri="{BB962C8B-B14F-4D97-AF65-F5344CB8AC3E}">
        <p14:creationId xmlns:p14="http://schemas.microsoft.com/office/powerpoint/2010/main" val="3429329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28</a:t>
            </a:fld>
            <a:endParaRPr lang="en-US"/>
          </a:p>
        </p:txBody>
      </p:sp>
    </p:spTree>
    <p:extLst>
      <p:ext uri="{BB962C8B-B14F-4D97-AF65-F5344CB8AC3E}">
        <p14:creationId xmlns:p14="http://schemas.microsoft.com/office/powerpoint/2010/main" val="2877747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29</a:t>
            </a:fld>
            <a:endParaRPr lang="en-US"/>
          </a:p>
        </p:txBody>
      </p:sp>
    </p:spTree>
    <p:extLst>
      <p:ext uri="{BB962C8B-B14F-4D97-AF65-F5344CB8AC3E}">
        <p14:creationId xmlns:p14="http://schemas.microsoft.com/office/powerpoint/2010/main" val="203687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45 seconds</a:t>
            </a:r>
          </a:p>
          <a:p>
            <a:pPr marL="228600" indent="-228600">
              <a:buAutoNum type="arabicPeriod"/>
            </a:pPr>
            <a:r>
              <a:rPr lang="en-US" dirty="0"/>
              <a:t>To motivate the problem my research is trying to solve, I want to first discuss what blockchain is. Blockchain is a decentralized data sharing technology</a:t>
            </a:r>
          </a:p>
          <a:p>
            <a:pPr marL="228600" indent="-228600">
              <a:buAutoNum type="arabicPeriod"/>
            </a:pPr>
            <a:r>
              <a:rPr lang="en-US" dirty="0"/>
              <a:t>At its core, blockchain is an immutable ledger of transactions</a:t>
            </a:r>
          </a:p>
          <a:p>
            <a:pPr marL="228600" indent="-228600">
              <a:buAutoNum type="arabicPeriod"/>
            </a:pPr>
            <a:r>
              <a:rPr lang="en-US" dirty="0"/>
              <a:t>The immutability of blockchain makes it useful for a wide variety of applications…</a:t>
            </a:r>
          </a:p>
          <a:p>
            <a:pPr marL="228600" indent="-228600">
              <a:buAutoNum type="arabicPeriod"/>
            </a:pPr>
            <a:r>
              <a:rPr lang="en-US" dirty="0"/>
              <a:t>The most well-known applications of blockchain are cryptocurrencies like Bitcoin and Ethereum</a:t>
            </a:r>
          </a:p>
          <a:p>
            <a:pPr marL="228600" indent="-228600">
              <a:buAutoNum type="arabicPeriod"/>
            </a:pPr>
            <a:r>
              <a:rPr lang="en-US" dirty="0"/>
              <a:t>But there are other applications of blockchain such as in real estate and the pharmaceutical industry </a:t>
            </a:r>
          </a:p>
          <a:p>
            <a:pPr marL="228600" indent="-228600">
              <a:buAutoNum type="arabicPeriod"/>
            </a:pPr>
            <a:r>
              <a:rPr lang="en-US" dirty="0"/>
              <a:t>Companies like IBM also offer blockchain as a service</a:t>
            </a:r>
          </a:p>
        </p:txBody>
      </p:sp>
      <p:sp>
        <p:nvSpPr>
          <p:cNvPr id="4" name="Slide Number Placeholder 3"/>
          <p:cNvSpPr>
            <a:spLocks noGrp="1"/>
          </p:cNvSpPr>
          <p:nvPr>
            <p:ph type="sldNum" sz="quarter" idx="5"/>
          </p:nvPr>
        </p:nvSpPr>
        <p:spPr/>
        <p:txBody>
          <a:bodyPr/>
          <a:lstStyle/>
          <a:p>
            <a:fld id="{469CC958-1FCC-C64E-A665-6602251ABD8C}" type="slidenum">
              <a:rPr lang="en-US" smtClean="0"/>
              <a:t>3</a:t>
            </a:fld>
            <a:endParaRPr lang="en-US"/>
          </a:p>
        </p:txBody>
      </p:sp>
    </p:spTree>
    <p:extLst>
      <p:ext uri="{BB962C8B-B14F-4D97-AF65-F5344CB8AC3E}">
        <p14:creationId xmlns:p14="http://schemas.microsoft.com/office/powerpoint/2010/main" val="1464318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30</a:t>
            </a:fld>
            <a:endParaRPr lang="en-US"/>
          </a:p>
        </p:txBody>
      </p:sp>
    </p:spTree>
    <p:extLst>
      <p:ext uri="{BB962C8B-B14F-4D97-AF65-F5344CB8AC3E}">
        <p14:creationId xmlns:p14="http://schemas.microsoft.com/office/powerpoint/2010/main" val="27219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31</a:t>
            </a:fld>
            <a:endParaRPr lang="en-US"/>
          </a:p>
        </p:txBody>
      </p:sp>
    </p:spTree>
    <p:extLst>
      <p:ext uri="{BB962C8B-B14F-4D97-AF65-F5344CB8AC3E}">
        <p14:creationId xmlns:p14="http://schemas.microsoft.com/office/powerpoint/2010/main" val="1362331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32</a:t>
            </a:fld>
            <a:endParaRPr lang="en-US"/>
          </a:p>
        </p:txBody>
      </p:sp>
    </p:spTree>
    <p:extLst>
      <p:ext uri="{BB962C8B-B14F-4D97-AF65-F5344CB8AC3E}">
        <p14:creationId xmlns:p14="http://schemas.microsoft.com/office/powerpoint/2010/main" val="447690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33</a:t>
            </a:fld>
            <a:endParaRPr lang="en-US"/>
          </a:p>
        </p:txBody>
      </p:sp>
    </p:spTree>
    <p:extLst>
      <p:ext uri="{BB962C8B-B14F-4D97-AF65-F5344CB8AC3E}">
        <p14:creationId xmlns:p14="http://schemas.microsoft.com/office/powerpoint/2010/main" val="2468527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34</a:t>
            </a:fld>
            <a:endParaRPr lang="en-US"/>
          </a:p>
        </p:txBody>
      </p:sp>
    </p:spTree>
    <p:extLst>
      <p:ext uri="{BB962C8B-B14F-4D97-AF65-F5344CB8AC3E}">
        <p14:creationId xmlns:p14="http://schemas.microsoft.com/office/powerpoint/2010/main" val="1506577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35</a:t>
            </a:fld>
            <a:endParaRPr lang="en-US"/>
          </a:p>
        </p:txBody>
      </p:sp>
    </p:spTree>
    <p:extLst>
      <p:ext uri="{BB962C8B-B14F-4D97-AF65-F5344CB8AC3E}">
        <p14:creationId xmlns:p14="http://schemas.microsoft.com/office/powerpoint/2010/main" val="305767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new block looks like. The block contains a header and a body, like we saw before. The header contains metadata about the block, and the body contains the transaction that we executed. Two fields I want to highlight in the header are the state root field and the </a:t>
            </a:r>
            <a:r>
              <a:rPr lang="en-US" dirty="0" err="1"/>
              <a:t>coinbase</a:t>
            </a:r>
            <a:r>
              <a:rPr lang="en-US" dirty="0"/>
              <a:t> field. The state root hash of the new state is included here, and the </a:t>
            </a:r>
            <a:r>
              <a:rPr lang="en-US" dirty="0" err="1"/>
              <a:t>coinbase</a:t>
            </a:r>
            <a:r>
              <a:rPr lang="en-US" dirty="0"/>
              <a:t> field specifies the miner's own Ethereum address for block rewards.</a:t>
            </a:r>
          </a:p>
          <a:p>
            <a:endParaRPr lang="en-US" dirty="0"/>
          </a:p>
          <a:p>
            <a:r>
              <a:rPr lang="en-US" dirty="0"/>
              <a:t>The new section of the block is the witness section. The witness contains the Merkle proofs for all the state values accessed during the execution of the block. For this block, these are exactly the green nodes that the miner had saved temporarily. These </a:t>
            </a:r>
            <a:r>
              <a:rPr lang="en-US" dirty="0" err="1"/>
              <a:t>trie</a:t>
            </a:r>
            <a:r>
              <a:rPr lang="en-US" dirty="0"/>
              <a:t> nodes are serialized and added to the block.</a:t>
            </a:r>
          </a:p>
        </p:txBody>
      </p:sp>
      <p:sp>
        <p:nvSpPr>
          <p:cNvPr id="4" name="Slide Number Placeholder 3"/>
          <p:cNvSpPr>
            <a:spLocks noGrp="1"/>
          </p:cNvSpPr>
          <p:nvPr>
            <p:ph type="sldNum" sz="quarter" idx="5"/>
          </p:nvPr>
        </p:nvSpPr>
        <p:spPr/>
        <p:txBody>
          <a:bodyPr/>
          <a:lstStyle/>
          <a:p>
            <a:fld id="{469CC958-1FCC-C64E-A665-6602251ABD8C}" type="slidenum">
              <a:rPr lang="en-US" smtClean="0"/>
              <a:t>36</a:t>
            </a:fld>
            <a:endParaRPr lang="en-US"/>
          </a:p>
        </p:txBody>
      </p:sp>
    </p:spTree>
    <p:extLst>
      <p:ext uri="{BB962C8B-B14F-4D97-AF65-F5344CB8AC3E}">
        <p14:creationId xmlns:p14="http://schemas.microsoft.com/office/powerpoint/2010/main" val="3680681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look at what the process looks like from the verifier's point of view. When a verifier receives the block from the previous slide, it uses the Merkle-Patricia </a:t>
            </a:r>
            <a:r>
              <a:rPr lang="en-US" dirty="0" err="1"/>
              <a:t>trie</a:t>
            </a:r>
            <a:r>
              <a:rPr lang="en-US" dirty="0"/>
              <a:t> nodes in the witness section to reconstruct a partial Merkle-Patricia </a:t>
            </a:r>
            <a:r>
              <a:rPr lang="en-US" dirty="0" err="1"/>
              <a:t>trie</a:t>
            </a:r>
            <a:r>
              <a:rPr lang="en-US" dirty="0"/>
              <a:t> in-memory. This partial </a:t>
            </a:r>
            <a:r>
              <a:rPr lang="en-US" dirty="0" err="1"/>
              <a:t>trie</a:t>
            </a:r>
            <a:r>
              <a:rPr lang="en-US" dirty="0"/>
              <a:t> looks like this.</a:t>
            </a:r>
          </a:p>
          <a:p>
            <a:endParaRPr lang="en-US" dirty="0"/>
          </a:p>
          <a:p>
            <a:r>
              <a:rPr lang="en-US" dirty="0"/>
              <a:t>The verifier then re-executes the same transaction and block reward using the reconstructed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37</a:t>
            </a:fld>
            <a:endParaRPr lang="en-US"/>
          </a:p>
        </p:txBody>
      </p:sp>
    </p:spTree>
    <p:extLst>
      <p:ext uri="{BB962C8B-B14F-4D97-AF65-F5344CB8AC3E}">
        <p14:creationId xmlns:p14="http://schemas.microsoft.com/office/powerpoint/2010/main" val="1715885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the transaction and block reward are executed, the verifier gets exactly the same resulting account balances as the miner did. Notice that 10 ETH has been </a:t>
            </a:r>
            <a:r>
              <a:rPr lang="en-US" dirty="0" err="1"/>
              <a:t>transfered</a:t>
            </a:r>
            <a:r>
              <a:rPr lang="en-US" dirty="0"/>
              <a:t> from the first to the second account, and the block reward has been applied to the third account. Most importantly, when everything is hashed according to the rules of a Merkle-Patricia </a:t>
            </a:r>
            <a:r>
              <a:rPr lang="en-US" dirty="0" err="1"/>
              <a:t>trie</a:t>
            </a:r>
            <a:r>
              <a:rPr lang="en-US" dirty="0"/>
              <a:t>, (click) we get the same state root hash.</a:t>
            </a:r>
          </a:p>
        </p:txBody>
      </p:sp>
      <p:sp>
        <p:nvSpPr>
          <p:cNvPr id="4" name="Slide Number Placeholder 3"/>
          <p:cNvSpPr>
            <a:spLocks noGrp="1"/>
          </p:cNvSpPr>
          <p:nvPr>
            <p:ph type="sldNum" sz="quarter" idx="5"/>
          </p:nvPr>
        </p:nvSpPr>
        <p:spPr/>
        <p:txBody>
          <a:bodyPr/>
          <a:lstStyle/>
          <a:p>
            <a:fld id="{469CC958-1FCC-C64E-A665-6602251ABD8C}" type="slidenum">
              <a:rPr lang="en-US" smtClean="0"/>
              <a:t>38</a:t>
            </a:fld>
            <a:endParaRPr lang="en-US"/>
          </a:p>
        </p:txBody>
      </p:sp>
    </p:spTree>
    <p:extLst>
      <p:ext uri="{BB962C8B-B14F-4D97-AF65-F5344CB8AC3E}">
        <p14:creationId xmlns:p14="http://schemas.microsoft.com/office/powerpoint/2010/main" val="3558790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Up to here: 26 minutes</a:t>
            </a:r>
          </a:p>
          <a:p>
            <a:endParaRPr lang="en-US" dirty="0"/>
          </a:p>
          <a:p>
            <a:r>
              <a:rPr lang="en-US" dirty="0"/>
              <a:t>I implemented the Stateless Clients proposal in Parity, which is a popular Ethereum Client written in the Rust programming language.</a:t>
            </a:r>
          </a:p>
          <a:p>
            <a:endParaRPr lang="en-US" dirty="0"/>
          </a:p>
          <a:p>
            <a:r>
              <a:rPr lang="en-US" dirty="0"/>
              <a:t>There are many implementations of Ethereum written in a variety of languages, such as Go and JavaScript. I chose to use Parity because I was most familiar with the Rust programming language and because the structure of the codebase made it relatively easy to add my changes. </a:t>
            </a:r>
          </a:p>
          <a:p>
            <a:endParaRPr lang="en-US" dirty="0"/>
          </a:p>
          <a:p>
            <a:r>
              <a:rPr lang="en-US" dirty="0"/>
              <a:t>In total, the implementation of Stateless Clients required changing about 6000 lines of code. I added 3500 lines of code and removed 2500 lines of code.</a:t>
            </a:r>
          </a:p>
        </p:txBody>
      </p:sp>
      <p:sp>
        <p:nvSpPr>
          <p:cNvPr id="4" name="Slide Number Placeholder 3"/>
          <p:cNvSpPr>
            <a:spLocks noGrp="1"/>
          </p:cNvSpPr>
          <p:nvPr>
            <p:ph type="sldNum" sz="quarter" idx="5"/>
          </p:nvPr>
        </p:nvSpPr>
        <p:spPr/>
        <p:txBody>
          <a:bodyPr/>
          <a:lstStyle/>
          <a:p>
            <a:fld id="{469CC958-1FCC-C64E-A665-6602251ABD8C}" type="slidenum">
              <a:rPr lang="en-US" smtClean="0"/>
              <a:t>39</a:t>
            </a:fld>
            <a:endParaRPr lang="en-US"/>
          </a:p>
        </p:txBody>
      </p:sp>
    </p:spTree>
    <p:extLst>
      <p:ext uri="{BB962C8B-B14F-4D97-AF65-F5344CB8AC3E}">
        <p14:creationId xmlns:p14="http://schemas.microsoft.com/office/powerpoint/2010/main" val="341224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45 seconds</a:t>
            </a:r>
          </a:p>
          <a:p>
            <a:r>
              <a:rPr lang="en-US" dirty="0"/>
              <a:t>1. In this talk, I will be focusing on Ethereum in particular.</a:t>
            </a:r>
          </a:p>
          <a:p>
            <a:r>
              <a:rPr lang="en-US" dirty="0"/>
              <a:t>2. Ethereum is a platform for blockchain applications</a:t>
            </a:r>
          </a:p>
          <a:p>
            <a:r>
              <a:rPr lang="en-US" dirty="0"/>
              <a:t>3. The most popular application is the Ether cryptocurrency</a:t>
            </a:r>
          </a:p>
          <a:p>
            <a:r>
              <a:rPr lang="en-US" dirty="0"/>
              <a:t>4. But Ethereum is extremely flexible and supports blockchain applications through smart contracts</a:t>
            </a:r>
          </a:p>
        </p:txBody>
      </p:sp>
      <p:sp>
        <p:nvSpPr>
          <p:cNvPr id="4" name="Slide Number Placeholder 3"/>
          <p:cNvSpPr>
            <a:spLocks noGrp="1"/>
          </p:cNvSpPr>
          <p:nvPr>
            <p:ph type="sldNum" sz="quarter" idx="5"/>
          </p:nvPr>
        </p:nvSpPr>
        <p:spPr/>
        <p:txBody>
          <a:bodyPr/>
          <a:lstStyle/>
          <a:p>
            <a:fld id="{469CC958-1FCC-C64E-A665-6602251ABD8C}" type="slidenum">
              <a:rPr lang="en-US" smtClean="0"/>
              <a:t>4</a:t>
            </a:fld>
            <a:endParaRPr lang="en-US"/>
          </a:p>
        </p:txBody>
      </p:sp>
    </p:spTree>
    <p:extLst>
      <p:ext uri="{BB962C8B-B14F-4D97-AF65-F5344CB8AC3E}">
        <p14:creationId xmlns:p14="http://schemas.microsoft.com/office/powerpoint/2010/main" val="135942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section of my talk I will discuss some of the results I obtained with my implementation. I ran several experiments on a server with a Xeon E3 1220 v5 at 3.0 GHz, 16 GB of RAM, and a Intel 750 series solid state drive.</a:t>
            </a:r>
          </a:p>
        </p:txBody>
      </p:sp>
      <p:sp>
        <p:nvSpPr>
          <p:cNvPr id="4" name="Slide Number Placeholder 3"/>
          <p:cNvSpPr>
            <a:spLocks noGrp="1"/>
          </p:cNvSpPr>
          <p:nvPr>
            <p:ph type="sldNum" sz="quarter" idx="5"/>
          </p:nvPr>
        </p:nvSpPr>
        <p:spPr/>
        <p:txBody>
          <a:bodyPr/>
          <a:lstStyle/>
          <a:p>
            <a:fld id="{469CC958-1FCC-C64E-A665-6602251ABD8C}" type="slidenum">
              <a:rPr lang="en-US" smtClean="0"/>
              <a:t>40</a:t>
            </a:fld>
            <a:endParaRPr lang="en-US"/>
          </a:p>
        </p:txBody>
      </p:sp>
    </p:spTree>
    <p:extLst>
      <p:ext uri="{BB962C8B-B14F-4D97-AF65-F5344CB8AC3E}">
        <p14:creationId xmlns:p14="http://schemas.microsoft.com/office/powerpoint/2010/main" val="1295632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first experiment I ran was measuring the witness size for each block. I downloaded the first 7.3 million blocks from the real Ethereum blockchain and generated the associated witness for each block.</a:t>
            </a:r>
          </a:p>
        </p:txBody>
      </p:sp>
      <p:sp>
        <p:nvSpPr>
          <p:cNvPr id="4" name="Slide Number Placeholder 3"/>
          <p:cNvSpPr>
            <a:spLocks noGrp="1"/>
          </p:cNvSpPr>
          <p:nvPr>
            <p:ph type="sldNum" sz="quarter" idx="5"/>
          </p:nvPr>
        </p:nvSpPr>
        <p:spPr/>
        <p:txBody>
          <a:bodyPr/>
          <a:lstStyle/>
          <a:p>
            <a:fld id="{469CC958-1FCC-C64E-A665-6602251ABD8C}" type="slidenum">
              <a:rPr lang="en-US" smtClean="0"/>
              <a:t>41</a:t>
            </a:fld>
            <a:endParaRPr lang="en-US"/>
          </a:p>
        </p:txBody>
      </p:sp>
    </p:spTree>
    <p:extLst>
      <p:ext uri="{BB962C8B-B14F-4D97-AF65-F5344CB8AC3E}">
        <p14:creationId xmlns:p14="http://schemas.microsoft.com/office/powerpoint/2010/main" val="1088773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0. Here are the results for the witness size. The graph shows the average witness size for each block. The block numbers are shown on the X axis, and the witness size in megabytes is shown on the Y axis. The graph uses a rolling average to smooth out the noise.</a:t>
            </a:r>
          </a:p>
          <a:p>
            <a:endParaRPr lang="en-US" dirty="0"/>
          </a:p>
          <a:p>
            <a:r>
              <a:rPr lang="en-US" dirty="0"/>
              <a:t>1. The average witness size over all blocks was 723 KB, and</a:t>
            </a:r>
          </a:p>
          <a:p>
            <a:endParaRPr lang="en-US" dirty="0"/>
          </a:p>
          <a:p>
            <a:r>
              <a:rPr lang="en-US" dirty="0"/>
              <a:t>2. The largest witness size over all blocks was 49.2 MB at block 2306350.</a:t>
            </a:r>
          </a:p>
          <a:p>
            <a:endParaRPr lang="en-US" dirty="0"/>
          </a:p>
          <a:p>
            <a:r>
              <a:rPr lang="en-US" dirty="0"/>
              <a:t>3. The large spike around blocks 2.3 to 2.7 million is from a distributed denial of service attack on Ethereum that took place in late 2016. This attack created lots of empty accounts which bloated the Ethereum world state. As a result, the witnesses for blocks in this range are extremely large.</a:t>
            </a:r>
          </a:p>
        </p:txBody>
      </p:sp>
      <p:sp>
        <p:nvSpPr>
          <p:cNvPr id="4" name="Slide Number Placeholder 3"/>
          <p:cNvSpPr>
            <a:spLocks noGrp="1"/>
          </p:cNvSpPr>
          <p:nvPr>
            <p:ph type="sldNum" sz="quarter" idx="5"/>
          </p:nvPr>
        </p:nvSpPr>
        <p:spPr/>
        <p:txBody>
          <a:bodyPr/>
          <a:lstStyle/>
          <a:p>
            <a:fld id="{469CC958-1FCC-C64E-A665-6602251ABD8C}" type="slidenum">
              <a:rPr lang="en-US" smtClean="0"/>
              <a:t>42</a:t>
            </a:fld>
            <a:endParaRPr lang="en-US"/>
          </a:p>
        </p:txBody>
      </p:sp>
    </p:spTree>
    <p:extLst>
      <p:ext uri="{BB962C8B-B14F-4D97-AF65-F5344CB8AC3E}">
        <p14:creationId xmlns:p14="http://schemas.microsoft.com/office/powerpoint/2010/main" val="2694791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One important thing to note is that the witness size is much larger than the block size. This graph shows the average block size in Ethereum, excluding the witnesses. This is the same as block size in unmodified Ethereum. The X axis shows block number, and the Y axis shows the block size in bytes. We can see that most blocks are just a few kilobytes, compared to the multi-megabyte witnesses we saw in the previous slide.</a:t>
            </a:r>
          </a:p>
        </p:txBody>
      </p:sp>
      <p:sp>
        <p:nvSpPr>
          <p:cNvPr id="4" name="Slide Number Placeholder 3"/>
          <p:cNvSpPr>
            <a:spLocks noGrp="1"/>
          </p:cNvSpPr>
          <p:nvPr>
            <p:ph type="sldNum" sz="quarter" idx="5"/>
          </p:nvPr>
        </p:nvSpPr>
        <p:spPr/>
        <p:txBody>
          <a:bodyPr/>
          <a:lstStyle/>
          <a:p>
            <a:fld id="{469CC958-1FCC-C64E-A665-6602251ABD8C}" type="slidenum">
              <a:rPr lang="en-US" smtClean="0"/>
              <a:t>43</a:t>
            </a:fld>
            <a:endParaRPr lang="en-US"/>
          </a:p>
        </p:txBody>
      </p:sp>
    </p:spTree>
    <p:extLst>
      <p:ext uri="{BB962C8B-B14F-4D97-AF65-F5344CB8AC3E}">
        <p14:creationId xmlns:p14="http://schemas.microsoft.com/office/powerpoint/2010/main" val="1587217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graph shows the overhead of using witnesses as a percentage of block size. Here the Y axis shows a percentage size increase over the block size shown in the previous graph. Including witnesses leads to a 40x to 100x block size increase.</a:t>
            </a:r>
          </a:p>
        </p:txBody>
      </p:sp>
      <p:sp>
        <p:nvSpPr>
          <p:cNvPr id="4" name="Slide Number Placeholder 3"/>
          <p:cNvSpPr>
            <a:spLocks noGrp="1"/>
          </p:cNvSpPr>
          <p:nvPr>
            <p:ph type="sldNum" sz="quarter" idx="5"/>
          </p:nvPr>
        </p:nvSpPr>
        <p:spPr/>
        <p:txBody>
          <a:bodyPr/>
          <a:lstStyle/>
          <a:p>
            <a:fld id="{469CC958-1FCC-C64E-A665-6602251ABD8C}" type="slidenum">
              <a:rPr lang="en-US" smtClean="0"/>
              <a:t>44</a:t>
            </a:fld>
            <a:endParaRPr lang="en-US"/>
          </a:p>
        </p:txBody>
      </p:sp>
    </p:spTree>
    <p:extLst>
      <p:ext uri="{BB962C8B-B14F-4D97-AF65-F5344CB8AC3E}">
        <p14:creationId xmlns:p14="http://schemas.microsoft.com/office/powerpoint/2010/main" val="1435071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next experiment I ran is closely related to measuring witness size. In this experiment, I measured the size of the data directory. Parity stores all of its data in a directory that is specified with the base path argument. I measured the size of this directory while importing blocks.</a:t>
            </a:r>
          </a:p>
          <a:p>
            <a:endParaRPr lang="en-US" dirty="0"/>
          </a:p>
          <a:p>
            <a:r>
              <a:rPr lang="en-US" dirty="0"/>
              <a:t>Before I go further, I want to introduce some terminology. (click)</a:t>
            </a:r>
          </a:p>
          <a:p>
            <a:r>
              <a:rPr lang="en-US" dirty="0"/>
              <a:t>I use two configurations in this experiment. The first is what I call a stateful client. It is Parity with my stateless clients implementation, but it still has its own state </a:t>
            </a:r>
            <a:r>
              <a:rPr lang="en-US" dirty="0" err="1"/>
              <a:t>trie</a:t>
            </a:r>
            <a:r>
              <a:rPr lang="en-US" dirty="0"/>
              <a:t>. The second configuration is the stateless client configuration, where the state </a:t>
            </a:r>
            <a:r>
              <a:rPr lang="en-US" dirty="0" err="1"/>
              <a:t>trie</a:t>
            </a:r>
            <a:r>
              <a:rPr lang="en-US" dirty="0"/>
              <a:t> is not present.</a:t>
            </a:r>
          </a:p>
          <a:p>
            <a:endParaRPr lang="en-US" dirty="0"/>
          </a:p>
          <a:p>
            <a:r>
              <a:rPr lang="en-US" dirty="0"/>
              <a:t>The importance of stateful clients is that they act as translators. They act as a bridge between existing Ethereum nodes and stateless nodes by receiving blocks, adding the appropriate witness, and rebroadcasting the block on the stateless client network.</a:t>
            </a:r>
          </a:p>
        </p:txBody>
      </p:sp>
      <p:sp>
        <p:nvSpPr>
          <p:cNvPr id="4" name="Slide Number Placeholder 3"/>
          <p:cNvSpPr>
            <a:spLocks noGrp="1"/>
          </p:cNvSpPr>
          <p:nvPr>
            <p:ph type="sldNum" sz="quarter" idx="5"/>
          </p:nvPr>
        </p:nvSpPr>
        <p:spPr/>
        <p:txBody>
          <a:bodyPr/>
          <a:lstStyle/>
          <a:p>
            <a:fld id="{469CC958-1FCC-C64E-A665-6602251ABD8C}" type="slidenum">
              <a:rPr lang="en-US" smtClean="0"/>
              <a:t>45</a:t>
            </a:fld>
            <a:endParaRPr lang="en-US"/>
          </a:p>
        </p:txBody>
      </p:sp>
    </p:spTree>
    <p:extLst>
      <p:ext uri="{BB962C8B-B14F-4D97-AF65-F5344CB8AC3E}">
        <p14:creationId xmlns:p14="http://schemas.microsoft.com/office/powerpoint/2010/main" val="198749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the results for the directory size experiment. The blue line shows the unmodified Parity client, and the orange line shows a stateful client.</a:t>
            </a:r>
          </a:p>
          <a:p>
            <a:endParaRPr lang="en-US" dirty="0"/>
          </a:p>
          <a:p>
            <a:r>
              <a:rPr lang="en-US" dirty="0"/>
              <a:t>The orange line increases much faster than the blue line because of how large the witnesses are. In fact the witnesses are so large than I ran out of disk space when running this experiment, which is why the orange line ends at around block 2.4 million.</a:t>
            </a:r>
          </a:p>
        </p:txBody>
      </p:sp>
      <p:sp>
        <p:nvSpPr>
          <p:cNvPr id="4" name="Slide Number Placeholder 3"/>
          <p:cNvSpPr>
            <a:spLocks noGrp="1"/>
          </p:cNvSpPr>
          <p:nvPr>
            <p:ph type="sldNum" sz="quarter" idx="5"/>
          </p:nvPr>
        </p:nvSpPr>
        <p:spPr/>
        <p:txBody>
          <a:bodyPr/>
          <a:lstStyle/>
          <a:p>
            <a:fld id="{469CC958-1FCC-C64E-A665-6602251ABD8C}" type="slidenum">
              <a:rPr lang="en-US" smtClean="0"/>
              <a:t>46</a:t>
            </a:fld>
            <a:endParaRPr lang="en-US"/>
          </a:p>
        </p:txBody>
      </p:sp>
    </p:spTree>
    <p:extLst>
      <p:ext uri="{BB962C8B-B14F-4D97-AF65-F5344CB8AC3E}">
        <p14:creationId xmlns:p14="http://schemas.microsoft.com/office/powerpoint/2010/main" val="2130916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I wasn't able to get complete directory size results for the stateful client, I was able to use the results from my first experiment to project what the directory size would be. The way I did was by using a cumulative sum of block size and witness size.</a:t>
            </a:r>
          </a:p>
          <a:p>
            <a:endParaRPr lang="en-US" dirty="0"/>
          </a:p>
          <a:p>
            <a:r>
              <a:rPr lang="en-US" dirty="0"/>
              <a:t>The projected results show that if I had continued to run this experiment, then the total disk usage would exceed 5 TB at block 7.3 million. For comparison, the unmodified Parity client only uses around 150 GB of disk space at block 7.3 million.</a:t>
            </a:r>
          </a:p>
        </p:txBody>
      </p:sp>
      <p:sp>
        <p:nvSpPr>
          <p:cNvPr id="4" name="Slide Number Placeholder 3"/>
          <p:cNvSpPr>
            <a:spLocks noGrp="1"/>
          </p:cNvSpPr>
          <p:nvPr>
            <p:ph type="sldNum" sz="quarter" idx="5"/>
          </p:nvPr>
        </p:nvSpPr>
        <p:spPr/>
        <p:txBody>
          <a:bodyPr/>
          <a:lstStyle/>
          <a:p>
            <a:fld id="{469CC958-1FCC-C64E-A665-6602251ABD8C}" type="slidenum">
              <a:rPr lang="en-US" smtClean="0"/>
              <a:t>47</a:t>
            </a:fld>
            <a:endParaRPr lang="en-US"/>
          </a:p>
        </p:txBody>
      </p:sp>
    </p:spTree>
    <p:extLst>
      <p:ext uri="{BB962C8B-B14F-4D97-AF65-F5344CB8AC3E}">
        <p14:creationId xmlns:p14="http://schemas.microsoft.com/office/powerpoint/2010/main" val="984023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next experiment I ran measured I/O operations. I measured I/O going to and from </a:t>
            </a:r>
            <a:r>
              <a:rPr lang="en-US" dirty="0" err="1"/>
              <a:t>RocksDB</a:t>
            </a:r>
            <a:r>
              <a:rPr lang="en-US" dirty="0"/>
              <a:t>, which is the key-value store that Parity uses. I measured I/O in unmodified Parity and Parity with Stateless Clients.</a:t>
            </a:r>
          </a:p>
        </p:txBody>
      </p:sp>
      <p:sp>
        <p:nvSpPr>
          <p:cNvPr id="4" name="Slide Number Placeholder 3"/>
          <p:cNvSpPr>
            <a:spLocks noGrp="1"/>
          </p:cNvSpPr>
          <p:nvPr>
            <p:ph type="sldNum" sz="quarter" idx="5"/>
          </p:nvPr>
        </p:nvSpPr>
        <p:spPr/>
        <p:txBody>
          <a:bodyPr/>
          <a:lstStyle/>
          <a:p>
            <a:fld id="{469CC958-1FCC-C64E-A665-6602251ABD8C}" type="slidenum">
              <a:rPr lang="en-US" smtClean="0"/>
              <a:t>48</a:t>
            </a:fld>
            <a:endParaRPr lang="en-US"/>
          </a:p>
        </p:txBody>
      </p:sp>
    </p:spTree>
    <p:extLst>
      <p:ext uri="{BB962C8B-B14F-4D97-AF65-F5344CB8AC3E}">
        <p14:creationId xmlns:p14="http://schemas.microsoft.com/office/powerpoint/2010/main" val="692910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the results of this experiment. This graph shows the amount of database I/O operations for the unmodified Parity client. Read operations are shown in blue, and write operations are shown in orange. The Y axis shows the number I/O operations, and the X axis shows block number. I found that Parity takes anywhere from 5000 to 15000 I/O operations to verify a single block, and almost all operations are from traversing the state </a:t>
            </a:r>
            <a:r>
              <a:rPr lang="en-US" dirty="0" err="1"/>
              <a:t>trie</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49</a:t>
            </a:fld>
            <a:endParaRPr lang="en-US"/>
          </a:p>
        </p:txBody>
      </p:sp>
    </p:spTree>
    <p:extLst>
      <p:ext uri="{BB962C8B-B14F-4D97-AF65-F5344CB8AC3E}">
        <p14:creationId xmlns:p14="http://schemas.microsoft.com/office/powerpoint/2010/main" val="266579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2 minutes</a:t>
            </a:r>
          </a:p>
          <a:p>
            <a:endParaRPr lang="en-US" dirty="0"/>
          </a:p>
          <a:p>
            <a:r>
              <a:rPr lang="en-US" dirty="0"/>
              <a:t>0. Smart contracts are &lt;click&gt; computer programs that run in a secure environment</a:t>
            </a:r>
          </a:p>
          <a:p>
            <a:r>
              <a:rPr lang="en-US" dirty="0"/>
              <a:t>2. In Ethereum, they are written in a Turing-</a:t>
            </a:r>
            <a:r>
              <a:rPr lang="en-US" dirty="0" err="1"/>
              <a:t>compelte</a:t>
            </a:r>
            <a:r>
              <a:rPr lang="en-US" dirty="0"/>
              <a:t> programming language called Solidity</a:t>
            </a:r>
          </a:p>
          <a:p>
            <a:r>
              <a:rPr lang="en-US" dirty="0"/>
              <a:t>3. </a:t>
            </a:r>
            <a:r>
              <a:rPr lang="en-US" dirty="0" err="1"/>
              <a:t>THere</a:t>
            </a:r>
            <a:r>
              <a:rPr lang="en-US" dirty="0"/>
              <a:t> are many Ethereum applications that use smart contracts. Some notable ones are</a:t>
            </a:r>
          </a:p>
          <a:p>
            <a:r>
              <a:rPr lang="en-US" dirty="0"/>
              <a:t>4. The Decentralized Autonomous Organization which is a decentralized venture capital fund</a:t>
            </a:r>
          </a:p>
          <a:p>
            <a:r>
              <a:rPr lang="en-US" dirty="0"/>
              <a:t>5. </a:t>
            </a:r>
            <a:r>
              <a:rPr lang="en-US" dirty="0" err="1"/>
              <a:t>Etheroll</a:t>
            </a:r>
            <a:r>
              <a:rPr lang="en-US" dirty="0"/>
              <a:t>, which is a Ethereum gambling platform</a:t>
            </a:r>
          </a:p>
          <a:p>
            <a:r>
              <a:rPr lang="en-US" dirty="0"/>
              <a:t>6. </a:t>
            </a:r>
            <a:r>
              <a:rPr lang="en-US" dirty="0" err="1"/>
              <a:t>Cryptokitties</a:t>
            </a:r>
            <a:r>
              <a:rPr lang="en-US" dirty="0"/>
              <a:t>, which is a service that lets you collect digital cats similar to </a:t>
            </a:r>
            <a:r>
              <a:rPr lang="en-US" dirty="0" err="1"/>
              <a:t>Neopets</a:t>
            </a:r>
            <a:endParaRPr lang="en-US" dirty="0"/>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a:t>
            </a:fld>
            <a:endParaRPr lang="en-US"/>
          </a:p>
        </p:txBody>
      </p:sp>
    </p:spTree>
    <p:extLst>
      <p:ext uri="{BB962C8B-B14F-4D97-AF65-F5344CB8AC3E}">
        <p14:creationId xmlns:p14="http://schemas.microsoft.com/office/powerpoint/2010/main" val="55774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comparison to the unmodified client, the stateless client performs a lot less I/O. I ran Parity with the stateless clients implementation in a debugger and found exactly where I/O operations were happening.</a:t>
            </a:r>
          </a:p>
          <a:p>
            <a:endParaRPr lang="en-US" dirty="0"/>
          </a:p>
          <a:p>
            <a:r>
              <a:rPr lang="en-US" dirty="0"/>
              <a:t>There is 1 read operation to check if the block has already been verified, 1 read operation to check the epoch transition, up to 2 reads to check uncle blocks, and 1 write operation to store the block data. The specifics of what the epoch transition and uncle blocks are aren't very relevant to my talk so in the interest of time I omitted details about them. For this experiment, (click) the relevant information is that block verification only requires between 3-6 I/O operations.</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50</a:t>
            </a:fld>
            <a:endParaRPr lang="en-US"/>
          </a:p>
        </p:txBody>
      </p:sp>
    </p:spTree>
    <p:extLst>
      <p:ext uri="{BB962C8B-B14F-4D97-AF65-F5344CB8AC3E}">
        <p14:creationId xmlns:p14="http://schemas.microsoft.com/office/powerpoint/2010/main" val="3369833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last experiment I ran measured block verification throughput. I measured this by importing 2.3 million blocks into unmodified Parity and Parity with stateless clients. Importing blocks tests block verification because blocks are verified as they are imported. This is the same process as when Ethereum nodes receive blocks over the network.</a:t>
            </a:r>
          </a:p>
        </p:txBody>
      </p:sp>
      <p:sp>
        <p:nvSpPr>
          <p:cNvPr id="4" name="Slide Number Placeholder 3"/>
          <p:cNvSpPr>
            <a:spLocks noGrp="1"/>
          </p:cNvSpPr>
          <p:nvPr>
            <p:ph type="sldNum" sz="quarter" idx="5"/>
          </p:nvPr>
        </p:nvSpPr>
        <p:spPr/>
        <p:txBody>
          <a:bodyPr/>
          <a:lstStyle/>
          <a:p>
            <a:fld id="{469CC958-1FCC-C64E-A665-6602251ABD8C}" type="slidenum">
              <a:rPr lang="en-US" smtClean="0"/>
              <a:t>51</a:t>
            </a:fld>
            <a:endParaRPr lang="en-US"/>
          </a:p>
        </p:txBody>
      </p:sp>
    </p:spTree>
    <p:extLst>
      <p:ext uri="{BB962C8B-B14F-4D97-AF65-F5344CB8AC3E}">
        <p14:creationId xmlns:p14="http://schemas.microsoft.com/office/powerpoint/2010/main" val="922537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the results of the block verification throughput experiment. The graph shows the throughput in blocks per second on the Y axis, and block number on the X axis. The orange line shows throughput for the stateless client, while the blue line shows throughput for the unmodified client. The lines show a moving average over the last 100 data points to make the graph easier to read.</a:t>
            </a:r>
          </a:p>
          <a:p>
            <a:endParaRPr lang="en-US" dirty="0"/>
          </a:p>
          <a:p>
            <a:r>
              <a:rPr lang="en-US" dirty="0"/>
              <a:t>The main conclusion of this experiment is that Stateless Clients is only about 10% faster than unmodified Parity, which is pretty surprising given the significant I/O savings I showed earlier. But the main reason for this is that stateless clients is still storing a large amount of data, in the form of witnesses rather than a state </a:t>
            </a:r>
            <a:r>
              <a:rPr lang="en-US" dirty="0" err="1"/>
              <a:t>trie</a:t>
            </a:r>
            <a:r>
              <a:rPr lang="en-US" dirty="0"/>
              <a:t>. When blocks are imported, Parity stores the entire block data internally. In the case of stateless clients, that means that Parity is also storing the witness internally in its data directory</a:t>
            </a:r>
          </a:p>
        </p:txBody>
      </p:sp>
      <p:sp>
        <p:nvSpPr>
          <p:cNvPr id="4" name="Slide Number Placeholder 3"/>
          <p:cNvSpPr>
            <a:spLocks noGrp="1"/>
          </p:cNvSpPr>
          <p:nvPr>
            <p:ph type="sldNum" sz="quarter" idx="5"/>
          </p:nvPr>
        </p:nvSpPr>
        <p:spPr/>
        <p:txBody>
          <a:bodyPr/>
          <a:lstStyle/>
          <a:p>
            <a:fld id="{469CC958-1FCC-C64E-A665-6602251ABD8C}" type="slidenum">
              <a:rPr lang="en-US" smtClean="0"/>
              <a:t>52</a:t>
            </a:fld>
            <a:endParaRPr lang="en-US"/>
          </a:p>
        </p:txBody>
      </p:sp>
    </p:spTree>
    <p:extLst>
      <p:ext uri="{BB962C8B-B14F-4D97-AF65-F5344CB8AC3E}">
        <p14:creationId xmlns:p14="http://schemas.microsoft.com/office/powerpoint/2010/main" val="2759432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make sure that witness storage was actually the cause of the lower than expected performance gain, I ran the same experiment again using Stateless Clients, but this time it did not store the witness internally. On the right we see the same graph from earlier, but the green line shows the stateless client without witness storage.</a:t>
            </a:r>
          </a:p>
          <a:p>
            <a:endParaRPr lang="en-US" dirty="0"/>
          </a:p>
          <a:p>
            <a:r>
              <a:rPr lang="en-US" dirty="0"/>
              <a:t>Stateless clients without witness storage performs much faster. On average, this variation of the stateless client performed 2.5x faster than the unmodified client. This shows that storing large witnesses hurts performance, and if we didn't have to deal with that we could get a much larger performance gain.</a:t>
            </a:r>
          </a:p>
        </p:txBody>
      </p:sp>
      <p:sp>
        <p:nvSpPr>
          <p:cNvPr id="4" name="Slide Number Placeholder 3"/>
          <p:cNvSpPr>
            <a:spLocks noGrp="1"/>
          </p:cNvSpPr>
          <p:nvPr>
            <p:ph type="sldNum" sz="quarter" idx="5"/>
          </p:nvPr>
        </p:nvSpPr>
        <p:spPr/>
        <p:txBody>
          <a:bodyPr/>
          <a:lstStyle/>
          <a:p>
            <a:fld id="{469CC958-1FCC-C64E-A665-6602251ABD8C}" type="slidenum">
              <a:rPr lang="en-US" smtClean="0"/>
              <a:t>53</a:t>
            </a:fld>
            <a:endParaRPr lang="en-US"/>
          </a:p>
        </p:txBody>
      </p:sp>
    </p:spTree>
    <p:extLst>
      <p:ext uri="{BB962C8B-B14F-4D97-AF65-F5344CB8AC3E}">
        <p14:creationId xmlns:p14="http://schemas.microsoft.com/office/powerpoint/2010/main" val="32960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in conclusion, stateless clients works by bundling witnesses into blocks, allowing verifiers to read state values from witnesses instead of an on-disk Merkle </a:t>
            </a:r>
            <a:r>
              <a:rPr lang="en-US" dirty="0" err="1"/>
              <a:t>patricia</a:t>
            </a:r>
            <a:r>
              <a:rPr lang="en-US" dirty="0"/>
              <a:t> </a:t>
            </a:r>
            <a:r>
              <a:rPr lang="en-US" dirty="0" err="1"/>
              <a:t>trie</a:t>
            </a:r>
            <a:r>
              <a:rPr lang="en-US" dirty="0"/>
              <a:t>. This reduces I/O operations, but the size of these witnesses is extremely large. AS a result, the performance advantage of stateless clients is largely negated by the huge witness sizes. This implies that the stateless clients proposal is not a practical solution to solving Ethereum's scalability problems.</a:t>
            </a:r>
          </a:p>
        </p:txBody>
      </p:sp>
      <p:sp>
        <p:nvSpPr>
          <p:cNvPr id="4" name="Slide Number Placeholder 3"/>
          <p:cNvSpPr>
            <a:spLocks noGrp="1"/>
          </p:cNvSpPr>
          <p:nvPr>
            <p:ph type="sldNum" sz="quarter" idx="5"/>
          </p:nvPr>
        </p:nvSpPr>
        <p:spPr/>
        <p:txBody>
          <a:bodyPr/>
          <a:lstStyle/>
          <a:p>
            <a:fld id="{469CC958-1FCC-C64E-A665-6602251ABD8C}" type="slidenum">
              <a:rPr lang="en-US" smtClean="0"/>
              <a:t>54</a:t>
            </a:fld>
            <a:endParaRPr lang="en-US"/>
          </a:p>
        </p:txBody>
      </p:sp>
    </p:spTree>
    <p:extLst>
      <p:ext uri="{BB962C8B-B14F-4D97-AF65-F5344CB8AC3E}">
        <p14:creationId xmlns:p14="http://schemas.microsoft.com/office/powerpoint/2010/main" val="19467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that doesn't mean that there is no solution to Ethereum's scalability problems.</a:t>
            </a:r>
          </a:p>
          <a:p>
            <a:endParaRPr lang="en-US" dirty="0"/>
          </a:p>
          <a:p>
            <a:r>
              <a:rPr lang="en-US" dirty="0"/>
              <a:t>There are solutions such as Ethereum 2.0 </a:t>
            </a:r>
            <a:r>
              <a:rPr lang="en-US" dirty="0" err="1"/>
              <a:t>sharding</a:t>
            </a:r>
            <a:r>
              <a:rPr lang="en-US" dirty="0"/>
              <a:t>, which builds on top of concepts introduced in stateless clients, but shards the execution and state storage over multiple groups of Ethereum nodes. This is one of the proposals that is planned to be included in Ethereum 2.0, which is the next major version of Ethereum. Accounts are divided into shards, and transactions that occur between accounts in the same shard are handled the same way as in Ethereum today. However, the downside is that transactions between accounts in different shards is pretty tricky and there is a complex protocol to handle them.</a:t>
            </a:r>
          </a:p>
          <a:p>
            <a:endParaRPr lang="en-US" dirty="0"/>
          </a:p>
        </p:txBody>
      </p:sp>
      <p:sp>
        <p:nvSpPr>
          <p:cNvPr id="4" name="Slide Number Placeholder 3"/>
          <p:cNvSpPr>
            <a:spLocks noGrp="1"/>
          </p:cNvSpPr>
          <p:nvPr>
            <p:ph type="sldNum" sz="quarter" idx="5"/>
          </p:nvPr>
        </p:nvSpPr>
        <p:spPr/>
        <p:txBody>
          <a:bodyPr/>
          <a:lstStyle/>
          <a:p>
            <a:fld id="{469CC958-1FCC-C64E-A665-6602251ABD8C}" type="slidenum">
              <a:rPr lang="en-US" smtClean="0"/>
              <a:t>55</a:t>
            </a:fld>
            <a:endParaRPr lang="en-US"/>
          </a:p>
        </p:txBody>
      </p:sp>
    </p:spTree>
    <p:extLst>
      <p:ext uri="{BB962C8B-B14F-4D97-AF65-F5344CB8AC3E}">
        <p14:creationId xmlns:p14="http://schemas.microsoft.com/office/powerpoint/2010/main" val="2547639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potential solution is alternate architectures such as the execute-order-validate architecture in Hyperledger Fabric. Hyperledger Fabric is a blockchain solution from IBM and it uses an execute-order-validate architecture. This architecture works by clients sending transactions to be executed and getting the execution results back. The clients then send the execution results to be ordered and validated. This architecture allows for parallelism which makes it interesting. However, the downside of this approach is that it is meant for permissioned blockchains, not </a:t>
            </a:r>
            <a:r>
              <a:rPr lang="en-US" dirty="0" err="1"/>
              <a:t>permissionless</a:t>
            </a:r>
            <a:r>
              <a:rPr lang="en-US" dirty="0"/>
              <a:t> blockchains. In permissioned blockchains, not all nodes are completely untrusted. In </a:t>
            </a:r>
            <a:r>
              <a:rPr lang="en-US" dirty="0" err="1"/>
              <a:t>permissionless</a:t>
            </a:r>
            <a:r>
              <a:rPr lang="en-US" dirty="0"/>
              <a:t> blockchains like Ethereum, all nodes are untrusted.</a:t>
            </a:r>
          </a:p>
          <a:p>
            <a:endParaRPr lang="en-US" dirty="0"/>
          </a:p>
          <a:p>
            <a:r>
              <a:rPr lang="en-US" dirty="0"/>
              <a:t>The last solution I want to discuss is witness caching. Witness caching can reduce witness sizes in stateless clients, which would likely improve the performance. The way witness caching would work is by caching frequently accessed Merkle-Patricia </a:t>
            </a:r>
            <a:r>
              <a:rPr lang="en-US" dirty="0" err="1"/>
              <a:t>trie</a:t>
            </a:r>
            <a:r>
              <a:rPr lang="en-US" dirty="0"/>
              <a:t> nodes at verifiers. This way, miners don't need to package those frequently accessed nodes into witnesses, which reduces the overall size of the witness.</a:t>
            </a:r>
          </a:p>
        </p:txBody>
      </p:sp>
      <p:sp>
        <p:nvSpPr>
          <p:cNvPr id="4" name="Slide Number Placeholder 3"/>
          <p:cNvSpPr>
            <a:spLocks noGrp="1"/>
          </p:cNvSpPr>
          <p:nvPr>
            <p:ph type="sldNum" sz="quarter" idx="5"/>
          </p:nvPr>
        </p:nvSpPr>
        <p:spPr/>
        <p:txBody>
          <a:bodyPr/>
          <a:lstStyle/>
          <a:p>
            <a:fld id="{469CC958-1FCC-C64E-A665-6602251ABD8C}" type="slidenum">
              <a:rPr lang="en-US" smtClean="0"/>
              <a:t>56</a:t>
            </a:fld>
            <a:endParaRPr lang="en-US"/>
          </a:p>
        </p:txBody>
      </p:sp>
    </p:spTree>
    <p:extLst>
      <p:ext uri="{BB962C8B-B14F-4D97-AF65-F5344CB8AC3E}">
        <p14:creationId xmlns:p14="http://schemas.microsoft.com/office/powerpoint/2010/main" val="158744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minute</a:t>
            </a:r>
          </a:p>
          <a:p>
            <a:endParaRPr lang="en-US" dirty="0"/>
          </a:p>
          <a:p>
            <a:r>
              <a:rPr lang="en-US" dirty="0"/>
              <a:t>0. Although Ethereum is a very extensible platform, it currently suffers from scalability problems</a:t>
            </a:r>
          </a:p>
          <a:p>
            <a:r>
              <a:rPr lang="en-US" dirty="0"/>
              <a:t>1. For a point of comparison, Ethereum can only process 15 transactions per second, while the payment processor Visa can process 24000 transactions per second</a:t>
            </a:r>
          </a:p>
          <a:p>
            <a:r>
              <a:rPr lang="en-US" dirty="0"/>
              <a:t>2. The smart contracts on Ethereum also contribute to slow transaction throughput. There was an article published by the BBC stating that the </a:t>
            </a:r>
            <a:r>
              <a:rPr lang="en-US" dirty="0" err="1"/>
              <a:t>Cryptokitties</a:t>
            </a:r>
            <a:r>
              <a:rPr lang="en-US" dirty="0"/>
              <a:t> contract was slowing down transactions on </a:t>
            </a:r>
            <a:r>
              <a:rPr lang="en-US" dirty="0" err="1"/>
              <a:t>ethereum</a:t>
            </a:r>
            <a:r>
              <a:rPr lang="en-US" dirty="0"/>
              <a:t>.</a:t>
            </a:r>
          </a:p>
        </p:txBody>
      </p:sp>
      <p:sp>
        <p:nvSpPr>
          <p:cNvPr id="4" name="Slide Number Placeholder 3"/>
          <p:cNvSpPr>
            <a:spLocks noGrp="1"/>
          </p:cNvSpPr>
          <p:nvPr>
            <p:ph type="sldNum" sz="quarter" idx="5"/>
          </p:nvPr>
        </p:nvSpPr>
        <p:spPr/>
        <p:txBody>
          <a:bodyPr/>
          <a:lstStyle/>
          <a:p>
            <a:fld id="{469CC958-1FCC-C64E-A665-6602251ABD8C}" type="slidenum">
              <a:rPr lang="en-US" smtClean="0"/>
              <a:t>6</a:t>
            </a:fld>
            <a:endParaRPr lang="en-US"/>
          </a:p>
        </p:txBody>
      </p:sp>
    </p:spTree>
    <p:extLst>
      <p:ext uri="{BB962C8B-B14F-4D97-AF65-F5344CB8AC3E}">
        <p14:creationId xmlns:p14="http://schemas.microsoft.com/office/powerpoint/2010/main" val="424201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One reason for the slow transaction throughput in Ethereum is I/O. The graph on the right shows how number of I/O operations and block verification time are correlated. Block verification time is a measure of how long it takes </a:t>
            </a:r>
            <a:r>
              <a:rPr lang="en-US" dirty="0" err="1"/>
              <a:t>transations</a:t>
            </a:r>
            <a:r>
              <a:rPr lang="en-US" dirty="0"/>
              <a:t> to be confirmed by the </a:t>
            </a:r>
            <a:r>
              <a:rPr lang="en-US" dirty="0" err="1"/>
              <a:t>Ethereun</a:t>
            </a:r>
            <a:r>
              <a:rPr lang="en-US" dirty="0"/>
              <a:t> network. More I/O operations typically results in longer verification times.</a:t>
            </a:r>
          </a:p>
          <a:p>
            <a:r>
              <a:rPr lang="en-US" dirty="0"/>
              <a:t>2. One potential solution to this problem is called Stateless Clients. Stateless Clients is a proposal to reduce I/O in Ethereum and improve transaction throughput, and is the main focus of this talk. But before I talk about stateless clients, I want to first review some background information about Ethereum.</a:t>
            </a:r>
          </a:p>
        </p:txBody>
      </p:sp>
      <p:sp>
        <p:nvSpPr>
          <p:cNvPr id="4" name="Slide Number Placeholder 3"/>
          <p:cNvSpPr>
            <a:spLocks noGrp="1"/>
          </p:cNvSpPr>
          <p:nvPr>
            <p:ph type="sldNum" sz="quarter" idx="5"/>
          </p:nvPr>
        </p:nvSpPr>
        <p:spPr/>
        <p:txBody>
          <a:bodyPr/>
          <a:lstStyle/>
          <a:p>
            <a:fld id="{469CC958-1FCC-C64E-A665-6602251ABD8C}" type="slidenum">
              <a:rPr lang="en-US" smtClean="0"/>
              <a:t>7</a:t>
            </a:fld>
            <a:endParaRPr lang="en-US"/>
          </a:p>
        </p:txBody>
      </p:sp>
    </p:spTree>
    <p:extLst>
      <p:ext uri="{BB962C8B-B14F-4D97-AF65-F5344CB8AC3E}">
        <p14:creationId xmlns:p14="http://schemas.microsoft.com/office/powerpoint/2010/main" val="325748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an outline for the background material section of this talk</a:t>
            </a:r>
          </a:p>
        </p:txBody>
      </p:sp>
      <p:sp>
        <p:nvSpPr>
          <p:cNvPr id="4" name="Slide Number Placeholder 3"/>
          <p:cNvSpPr>
            <a:spLocks noGrp="1"/>
          </p:cNvSpPr>
          <p:nvPr>
            <p:ph type="sldNum" sz="quarter" idx="5"/>
          </p:nvPr>
        </p:nvSpPr>
        <p:spPr/>
        <p:txBody>
          <a:bodyPr/>
          <a:lstStyle/>
          <a:p>
            <a:fld id="{469CC958-1FCC-C64E-A665-6602251ABD8C}" type="slidenum">
              <a:rPr lang="en-US" smtClean="0"/>
              <a:t>8</a:t>
            </a:fld>
            <a:endParaRPr lang="en-US"/>
          </a:p>
        </p:txBody>
      </p:sp>
    </p:spTree>
    <p:extLst>
      <p:ext uri="{BB962C8B-B14F-4D97-AF65-F5344CB8AC3E}">
        <p14:creationId xmlns:p14="http://schemas.microsoft.com/office/powerpoint/2010/main" val="40411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first topic I want to discuss is how transactions work in Ethereum. Transactions are how the outside world communicates with Ethereum. (click)</a:t>
            </a:r>
          </a:p>
          <a:p>
            <a:endParaRPr lang="en-US" dirty="0"/>
          </a:p>
          <a:p>
            <a:r>
              <a:rPr lang="en-US" dirty="0"/>
              <a:t>Transactions have senders and receivers. The image on this slide shows what an example transaction looks like. Transactions have many components but the two I want to highlight are the from and to addresses. The hex values are Ethereum account addresses. </a:t>
            </a:r>
          </a:p>
        </p:txBody>
      </p:sp>
      <p:sp>
        <p:nvSpPr>
          <p:cNvPr id="4" name="Slide Number Placeholder 3"/>
          <p:cNvSpPr>
            <a:spLocks noGrp="1"/>
          </p:cNvSpPr>
          <p:nvPr>
            <p:ph type="sldNum" sz="quarter" idx="5"/>
          </p:nvPr>
        </p:nvSpPr>
        <p:spPr/>
        <p:txBody>
          <a:bodyPr/>
          <a:lstStyle/>
          <a:p>
            <a:fld id="{469CC958-1FCC-C64E-A665-6602251ABD8C}" type="slidenum">
              <a:rPr lang="en-US" smtClean="0"/>
              <a:t>9</a:t>
            </a:fld>
            <a:endParaRPr lang="en-US"/>
          </a:p>
        </p:txBody>
      </p:sp>
    </p:spTree>
    <p:extLst>
      <p:ext uri="{BB962C8B-B14F-4D97-AF65-F5344CB8AC3E}">
        <p14:creationId xmlns:p14="http://schemas.microsoft.com/office/powerpoint/2010/main" val="282874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FB09-A99F-7547-BD91-42A61871D2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1F122-F204-4541-83A6-D0D9062ABCBD}"/>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D281B-6C4F-7B42-B32E-3C3F7C4BF596}"/>
              </a:ext>
            </a:extLst>
          </p:cNvPr>
          <p:cNvSpPr>
            <a:spLocks noGrp="1"/>
          </p:cNvSpPr>
          <p:nvPr>
            <p:ph type="dt" sz="half" idx="10"/>
          </p:nvPr>
        </p:nvSpPr>
        <p:spPr/>
        <p:txBody>
          <a:bodyPr/>
          <a:lstStyle/>
          <a:p>
            <a:fld id="{DAFF0F71-048E-D642-BC1C-6F6EFFF2D05B}" type="datetime1">
              <a:rPr lang="en-US" smtClean="0"/>
              <a:t>5/6/19</a:t>
            </a:fld>
            <a:endParaRPr lang="en-US"/>
          </a:p>
        </p:txBody>
      </p:sp>
      <p:sp>
        <p:nvSpPr>
          <p:cNvPr id="5" name="Footer Placeholder 4">
            <a:extLst>
              <a:ext uri="{FF2B5EF4-FFF2-40B4-BE49-F238E27FC236}">
                <a16:creationId xmlns:a16="http://schemas.microsoft.com/office/drawing/2014/main" id="{DFF2C7CF-8700-7A42-B50A-7E59FBE234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5A6F13-36FA-4D4E-BA3A-2687161FFCC0}"/>
              </a:ext>
            </a:extLst>
          </p:cNvPr>
          <p:cNvSpPr>
            <a:spLocks noGrp="1"/>
          </p:cNvSpPr>
          <p:nvPr>
            <p:ph type="sldNum" sz="quarter" idx="12"/>
          </p:nvPr>
        </p:nvSpPr>
        <p:spPr/>
        <p:txBody>
          <a:bodyPr/>
          <a:lstStyle/>
          <a:p>
            <a:fld id="{6AAD8B0F-0092-5844-912A-348AA0D900D9}" type="slidenum">
              <a:rPr lang="en-US" smtClean="0"/>
              <a:t>‹#›</a:t>
            </a:fld>
            <a:endParaRPr lang="en-US" dirty="0"/>
          </a:p>
        </p:txBody>
      </p:sp>
    </p:spTree>
    <p:extLst>
      <p:ext uri="{BB962C8B-B14F-4D97-AF65-F5344CB8AC3E}">
        <p14:creationId xmlns:p14="http://schemas.microsoft.com/office/powerpoint/2010/main" val="153453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CC63-F5A5-CA42-AF9B-E6AA5792C4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BE577-1405-6A45-9F99-D867E200C2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FDE8-9BC8-B147-94C9-4CB0721D23FA}"/>
              </a:ext>
            </a:extLst>
          </p:cNvPr>
          <p:cNvSpPr>
            <a:spLocks noGrp="1"/>
          </p:cNvSpPr>
          <p:nvPr>
            <p:ph type="dt" sz="half" idx="10"/>
          </p:nvPr>
        </p:nvSpPr>
        <p:spPr/>
        <p:txBody>
          <a:bodyPr/>
          <a:lstStyle/>
          <a:p>
            <a:fld id="{E8EDEBA1-B8EE-2F42-B962-342DF7D37FAD}" type="datetime1">
              <a:rPr lang="en-US" smtClean="0"/>
              <a:t>5/6/19</a:t>
            </a:fld>
            <a:endParaRPr lang="en-US"/>
          </a:p>
        </p:txBody>
      </p:sp>
      <p:sp>
        <p:nvSpPr>
          <p:cNvPr id="5" name="Footer Placeholder 4">
            <a:extLst>
              <a:ext uri="{FF2B5EF4-FFF2-40B4-BE49-F238E27FC236}">
                <a16:creationId xmlns:a16="http://schemas.microsoft.com/office/drawing/2014/main" id="{E6F7111C-C02A-1C48-9E75-EFD99D5D3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ABF9B-D8BB-9B42-B9BD-2A961CFEF6E8}"/>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11698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76724-DF72-2442-9D9A-0F7FB04AD679}"/>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1B2780-B54B-8A46-BA52-1221785EA0A4}"/>
              </a:ext>
            </a:extLst>
          </p:cNvPr>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8E0D6-716C-034F-8D31-C6D6D9727618}"/>
              </a:ext>
            </a:extLst>
          </p:cNvPr>
          <p:cNvSpPr>
            <a:spLocks noGrp="1"/>
          </p:cNvSpPr>
          <p:nvPr>
            <p:ph type="dt" sz="half" idx="10"/>
          </p:nvPr>
        </p:nvSpPr>
        <p:spPr/>
        <p:txBody>
          <a:bodyPr/>
          <a:lstStyle/>
          <a:p>
            <a:fld id="{EA21AC4B-5273-DB47-9344-DA27C7EA6633}" type="datetime1">
              <a:rPr lang="en-US" smtClean="0"/>
              <a:t>5/6/19</a:t>
            </a:fld>
            <a:endParaRPr lang="en-US"/>
          </a:p>
        </p:txBody>
      </p:sp>
      <p:sp>
        <p:nvSpPr>
          <p:cNvPr id="5" name="Footer Placeholder 4">
            <a:extLst>
              <a:ext uri="{FF2B5EF4-FFF2-40B4-BE49-F238E27FC236}">
                <a16:creationId xmlns:a16="http://schemas.microsoft.com/office/drawing/2014/main" id="{A78A10D4-9894-8A4F-B965-7BD2339B8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46400-4668-3148-B289-78B86890D022}"/>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80795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1F24-AB89-3F4F-BCBA-7ECF953E7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1E8D2-6BC0-384B-8A60-6BB5940DBC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B4118-60F8-434A-BEF5-6D6BF168F1D1}"/>
              </a:ext>
            </a:extLst>
          </p:cNvPr>
          <p:cNvSpPr>
            <a:spLocks noGrp="1"/>
          </p:cNvSpPr>
          <p:nvPr>
            <p:ph type="dt" sz="half" idx="10"/>
          </p:nvPr>
        </p:nvSpPr>
        <p:spPr/>
        <p:txBody>
          <a:bodyPr/>
          <a:lstStyle/>
          <a:p>
            <a:fld id="{701C7B8D-A930-D24D-AC3C-2ACA1E85DFD2}" type="datetime1">
              <a:rPr lang="en-US" smtClean="0"/>
              <a:t>5/6/19</a:t>
            </a:fld>
            <a:endParaRPr lang="en-US"/>
          </a:p>
        </p:txBody>
      </p:sp>
      <p:sp>
        <p:nvSpPr>
          <p:cNvPr id="5" name="Footer Placeholder 4">
            <a:extLst>
              <a:ext uri="{FF2B5EF4-FFF2-40B4-BE49-F238E27FC236}">
                <a16:creationId xmlns:a16="http://schemas.microsoft.com/office/drawing/2014/main" id="{B6388D3F-AB9B-3447-A927-221915E39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AA0EBF-F489-A845-8723-31E460269533}"/>
              </a:ext>
            </a:extLst>
          </p:cNvPr>
          <p:cNvSpPr>
            <a:spLocks noGrp="1"/>
          </p:cNvSpPr>
          <p:nvPr>
            <p:ph type="sldNum" sz="quarter" idx="12"/>
          </p:nvPr>
        </p:nvSpPr>
        <p:spPr>
          <a:xfrm>
            <a:off x="9280073" y="6356354"/>
            <a:ext cx="2743200" cy="365125"/>
          </a:xfrm>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4601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357A-E737-4E42-805C-1F9847807BF7}"/>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D54C8-1AEC-1445-A202-0492A9D0CEAA}"/>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883C08-E73B-0847-B729-6B3ED0EC8FA1}"/>
              </a:ext>
            </a:extLst>
          </p:cNvPr>
          <p:cNvSpPr>
            <a:spLocks noGrp="1"/>
          </p:cNvSpPr>
          <p:nvPr>
            <p:ph type="dt" sz="half" idx="10"/>
          </p:nvPr>
        </p:nvSpPr>
        <p:spPr/>
        <p:txBody>
          <a:bodyPr/>
          <a:lstStyle/>
          <a:p>
            <a:fld id="{0A8ABFB8-F2EC-084B-A167-EC6A2AACDB2F}" type="datetime1">
              <a:rPr lang="en-US" smtClean="0"/>
              <a:t>5/6/19</a:t>
            </a:fld>
            <a:endParaRPr lang="en-US"/>
          </a:p>
        </p:txBody>
      </p:sp>
      <p:sp>
        <p:nvSpPr>
          <p:cNvPr id="5" name="Footer Placeholder 4">
            <a:extLst>
              <a:ext uri="{FF2B5EF4-FFF2-40B4-BE49-F238E27FC236}">
                <a16:creationId xmlns:a16="http://schemas.microsoft.com/office/drawing/2014/main" id="{A4ED227D-A3D7-244A-932D-933B4FF4A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32E6F-8F73-8A4A-A6C9-61C339F138B5}"/>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70614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3292-E27A-2145-B5FF-CD7AEA619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88BB1-84BB-2549-832E-987D6EDAFE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B5AFAF-2798-4342-A863-746A5AD49E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17126D-975F-6846-8FEF-BCF96DC62454}"/>
              </a:ext>
            </a:extLst>
          </p:cNvPr>
          <p:cNvSpPr>
            <a:spLocks noGrp="1"/>
          </p:cNvSpPr>
          <p:nvPr>
            <p:ph type="dt" sz="half" idx="10"/>
          </p:nvPr>
        </p:nvSpPr>
        <p:spPr/>
        <p:txBody>
          <a:bodyPr/>
          <a:lstStyle/>
          <a:p>
            <a:fld id="{A67E8059-1AC6-BC40-A76E-E4EC98B149CB}" type="datetime1">
              <a:rPr lang="en-US" smtClean="0"/>
              <a:t>5/6/19</a:t>
            </a:fld>
            <a:endParaRPr lang="en-US"/>
          </a:p>
        </p:txBody>
      </p:sp>
      <p:sp>
        <p:nvSpPr>
          <p:cNvPr id="6" name="Footer Placeholder 5">
            <a:extLst>
              <a:ext uri="{FF2B5EF4-FFF2-40B4-BE49-F238E27FC236}">
                <a16:creationId xmlns:a16="http://schemas.microsoft.com/office/drawing/2014/main" id="{F8684F20-7BDA-3E46-A156-7A00CD21D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9EC913-BE36-0042-A450-FAB33D7D2AD0}"/>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306264322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453D-5BEA-8843-AF7A-0550A3E38BDD}"/>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3ADF-4415-D744-A9B1-11779F13C530}"/>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EA56CB-CBEF-164F-BEC0-AE41CB55565E}"/>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38D5D-E5E7-0542-AC79-CB0EEE8291B2}"/>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060BEE-9B4B-B04D-B9B2-4CDF524837AC}"/>
              </a:ext>
            </a:extLst>
          </p:cNvPr>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291692-45EC-8743-A5B9-1F0659113470}"/>
              </a:ext>
            </a:extLst>
          </p:cNvPr>
          <p:cNvSpPr>
            <a:spLocks noGrp="1"/>
          </p:cNvSpPr>
          <p:nvPr>
            <p:ph type="dt" sz="half" idx="10"/>
          </p:nvPr>
        </p:nvSpPr>
        <p:spPr/>
        <p:txBody>
          <a:bodyPr/>
          <a:lstStyle/>
          <a:p>
            <a:fld id="{1B34B8F0-B5ED-484D-93D5-B1D90BE71957}" type="datetime1">
              <a:rPr lang="en-US" smtClean="0"/>
              <a:t>5/6/19</a:t>
            </a:fld>
            <a:endParaRPr lang="en-US"/>
          </a:p>
        </p:txBody>
      </p:sp>
      <p:sp>
        <p:nvSpPr>
          <p:cNvPr id="8" name="Footer Placeholder 7">
            <a:extLst>
              <a:ext uri="{FF2B5EF4-FFF2-40B4-BE49-F238E27FC236}">
                <a16:creationId xmlns:a16="http://schemas.microsoft.com/office/drawing/2014/main" id="{CDC5F848-D496-194A-8C4B-0B4AAB42E1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1CB25-0CE2-1D4C-A2E5-5EBE45496C09}"/>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1122997554"/>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FEE-7996-4849-A452-27EC983DD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E79431-4B42-3F43-B57A-76BFC3AC6569}"/>
              </a:ext>
            </a:extLst>
          </p:cNvPr>
          <p:cNvSpPr>
            <a:spLocks noGrp="1"/>
          </p:cNvSpPr>
          <p:nvPr>
            <p:ph type="dt" sz="half" idx="10"/>
          </p:nvPr>
        </p:nvSpPr>
        <p:spPr/>
        <p:txBody>
          <a:bodyPr/>
          <a:lstStyle/>
          <a:p>
            <a:fld id="{713637E0-5811-AC4B-9248-DCEDF03A00BE}" type="datetime1">
              <a:rPr lang="en-US" smtClean="0"/>
              <a:t>5/6/19</a:t>
            </a:fld>
            <a:endParaRPr lang="en-US"/>
          </a:p>
        </p:txBody>
      </p:sp>
      <p:sp>
        <p:nvSpPr>
          <p:cNvPr id="4" name="Footer Placeholder 3">
            <a:extLst>
              <a:ext uri="{FF2B5EF4-FFF2-40B4-BE49-F238E27FC236}">
                <a16:creationId xmlns:a16="http://schemas.microsoft.com/office/drawing/2014/main" id="{7CD61BB3-B613-F140-A1AF-EFA198CEF3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CFE22D-E7CB-E24F-BA4B-57A5FB4B0B37}"/>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271454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CB9F4-D2B3-274F-8D4B-466AD16B7F3B}"/>
              </a:ext>
            </a:extLst>
          </p:cNvPr>
          <p:cNvSpPr>
            <a:spLocks noGrp="1"/>
          </p:cNvSpPr>
          <p:nvPr>
            <p:ph type="dt" sz="half" idx="10"/>
          </p:nvPr>
        </p:nvSpPr>
        <p:spPr/>
        <p:txBody>
          <a:bodyPr/>
          <a:lstStyle/>
          <a:p>
            <a:fld id="{976489DC-4A60-B449-B38D-200FD24B53B4}" type="datetime1">
              <a:rPr lang="en-US" smtClean="0"/>
              <a:t>5/6/19</a:t>
            </a:fld>
            <a:endParaRPr lang="en-US"/>
          </a:p>
        </p:txBody>
      </p:sp>
      <p:sp>
        <p:nvSpPr>
          <p:cNvPr id="3" name="Footer Placeholder 2">
            <a:extLst>
              <a:ext uri="{FF2B5EF4-FFF2-40B4-BE49-F238E27FC236}">
                <a16:creationId xmlns:a16="http://schemas.microsoft.com/office/drawing/2014/main" id="{F1B2DFEA-D1A7-F84A-9F9D-39AA325AF6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8CC9CF-052B-654E-AF53-226B14D7D2F3}"/>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11632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7538-A25F-8246-A9F5-B6125822D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7A050F-DBF2-0C40-96F0-1FEB0B3E4BFF}"/>
              </a:ext>
            </a:extLst>
          </p:cNvPr>
          <p:cNvSpPr>
            <a:spLocks noGrp="1"/>
          </p:cNvSpPr>
          <p:nvPr>
            <p:ph idx="1"/>
          </p:nvPr>
        </p:nvSpPr>
        <p:spPr>
          <a:xfrm>
            <a:off x="5183190" y="1"/>
            <a:ext cx="7008812"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A3644E-6460-BD44-A6DB-78F9CF84E6E8}"/>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EC253D-12D2-5E43-8FB5-5176CC6C22E5}"/>
              </a:ext>
            </a:extLst>
          </p:cNvPr>
          <p:cNvSpPr>
            <a:spLocks noGrp="1"/>
          </p:cNvSpPr>
          <p:nvPr>
            <p:ph type="dt" sz="half" idx="10"/>
          </p:nvPr>
        </p:nvSpPr>
        <p:spPr/>
        <p:txBody>
          <a:bodyPr/>
          <a:lstStyle/>
          <a:p>
            <a:fld id="{6865DE74-D8EE-294D-A248-245F7D6FEB40}" type="datetime1">
              <a:rPr lang="en-US" smtClean="0"/>
              <a:t>5/6/19</a:t>
            </a:fld>
            <a:endParaRPr lang="en-US"/>
          </a:p>
        </p:txBody>
      </p:sp>
      <p:sp>
        <p:nvSpPr>
          <p:cNvPr id="6" name="Footer Placeholder 5">
            <a:extLst>
              <a:ext uri="{FF2B5EF4-FFF2-40B4-BE49-F238E27FC236}">
                <a16:creationId xmlns:a16="http://schemas.microsoft.com/office/drawing/2014/main" id="{37CF12AC-1D89-AB40-B651-5984AF944962}"/>
              </a:ext>
            </a:extLst>
          </p:cNvPr>
          <p:cNvSpPr>
            <a:spLocks noGrp="1"/>
          </p:cNvSpPr>
          <p:nvPr>
            <p:ph type="ftr" sz="quarter" idx="11"/>
          </p:nvPr>
        </p:nvSpPr>
        <p:spPr/>
        <p:txBody>
          <a:bodyPr/>
          <a:lstStyle/>
          <a:p>
            <a:endParaRPr lang="en-US"/>
          </a:p>
        </p:txBody>
      </p:sp>
      <p:sp>
        <p:nvSpPr>
          <p:cNvPr id="9" name="Slide Number Placeholder 6">
            <a:extLst>
              <a:ext uri="{FF2B5EF4-FFF2-40B4-BE49-F238E27FC236}">
                <a16:creationId xmlns:a16="http://schemas.microsoft.com/office/drawing/2014/main" id="{DACDA4C1-59B6-8942-9F10-5ACD2E80F939}"/>
              </a:ext>
            </a:extLst>
          </p:cNvPr>
          <p:cNvSpPr>
            <a:spLocks noGrp="1"/>
          </p:cNvSpPr>
          <p:nvPr>
            <p:ph type="sldNum" sz="quarter" idx="12"/>
          </p:nvPr>
        </p:nvSpPr>
        <p:spPr>
          <a:xfrm>
            <a:off x="838200" y="6356353"/>
            <a:ext cx="2743200" cy="365125"/>
          </a:xfrm>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4107676498"/>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7AC9-B6F2-4B4F-A91D-97E8EC2BA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377DA-0480-7B4A-BA06-E27C40D0580B}"/>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7AD1FAB0-F51F-404D-9253-7D84DF4688B8}"/>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7794AC-CC60-BF49-940E-2CB8AD5A03D2}"/>
              </a:ext>
            </a:extLst>
          </p:cNvPr>
          <p:cNvSpPr>
            <a:spLocks noGrp="1"/>
          </p:cNvSpPr>
          <p:nvPr>
            <p:ph type="dt" sz="half" idx="10"/>
          </p:nvPr>
        </p:nvSpPr>
        <p:spPr/>
        <p:txBody>
          <a:bodyPr/>
          <a:lstStyle/>
          <a:p>
            <a:fld id="{F13B8EBF-1BD0-BC48-9CAC-E37C00E45100}" type="datetime1">
              <a:rPr lang="en-US" smtClean="0"/>
              <a:t>5/6/19</a:t>
            </a:fld>
            <a:endParaRPr lang="en-US"/>
          </a:p>
        </p:txBody>
      </p:sp>
      <p:sp>
        <p:nvSpPr>
          <p:cNvPr id="6" name="Footer Placeholder 5">
            <a:extLst>
              <a:ext uri="{FF2B5EF4-FFF2-40B4-BE49-F238E27FC236}">
                <a16:creationId xmlns:a16="http://schemas.microsoft.com/office/drawing/2014/main" id="{50FEEB1F-FF12-374C-AAE7-13F6AF550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868BE-F204-824D-A95C-1BD450FB7E4F}"/>
              </a:ext>
            </a:extLst>
          </p:cNvPr>
          <p:cNvSpPr>
            <a:spLocks noGrp="1"/>
          </p:cNvSpPr>
          <p:nvPr>
            <p:ph type="sldNum" sz="quarter" idx="12"/>
          </p:nvPr>
        </p:nvSpPr>
        <p:spPr/>
        <p:txBody>
          <a:bodyPr/>
          <a:lstStyle/>
          <a:p>
            <a:fld id="{6AAD8B0F-0092-5844-912A-348AA0D900D9}" type="slidenum">
              <a:rPr lang="en-US" smtClean="0"/>
              <a:t>‹#›</a:t>
            </a:fld>
            <a:endParaRPr lang="en-US"/>
          </a:p>
        </p:txBody>
      </p:sp>
    </p:spTree>
    <p:extLst>
      <p:ext uri="{BB962C8B-B14F-4D97-AF65-F5344CB8AC3E}">
        <p14:creationId xmlns:p14="http://schemas.microsoft.com/office/powerpoint/2010/main" val="289532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EC53A-A66A-8A40-AB74-8C871C4FB18F}"/>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C87F40-7A21-0440-8C8D-4DD9C11DD4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4296E-3AF0-D244-87E3-A6F39C7A3791}"/>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A6F59-1A1E-884B-8097-4974C0C88363}" type="datetime1">
              <a:rPr lang="en-US" smtClean="0"/>
              <a:t>5/6/19</a:t>
            </a:fld>
            <a:endParaRPr lang="en-US"/>
          </a:p>
        </p:txBody>
      </p:sp>
      <p:sp>
        <p:nvSpPr>
          <p:cNvPr id="5" name="Footer Placeholder 4">
            <a:extLst>
              <a:ext uri="{FF2B5EF4-FFF2-40B4-BE49-F238E27FC236}">
                <a16:creationId xmlns:a16="http://schemas.microsoft.com/office/drawing/2014/main" id="{DCF1CD12-4B3B-8A4B-935E-3D035B79DFA9}"/>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16887F-30DA-1D47-BEE2-EF82499CB10B}"/>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D8B0F-0092-5844-912A-348AA0D900D9}" type="slidenum">
              <a:rPr lang="en-US" smtClean="0"/>
              <a:t>‹#›</a:t>
            </a:fld>
            <a:endParaRPr lang="en-US"/>
          </a:p>
        </p:txBody>
      </p:sp>
    </p:spTree>
    <p:extLst>
      <p:ext uri="{BB962C8B-B14F-4D97-AF65-F5344CB8AC3E}">
        <p14:creationId xmlns:p14="http://schemas.microsoft.com/office/powerpoint/2010/main" val="23065623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3C9A-EE8E-5A43-8B9E-3581E417C181}"/>
              </a:ext>
            </a:extLst>
          </p:cNvPr>
          <p:cNvSpPr>
            <a:spLocks noGrp="1"/>
          </p:cNvSpPr>
          <p:nvPr>
            <p:ph type="ctrTitle"/>
          </p:nvPr>
        </p:nvSpPr>
        <p:spPr/>
        <p:txBody>
          <a:bodyPr/>
          <a:lstStyle/>
          <a:p>
            <a:r>
              <a:rPr lang="en-US" dirty="0"/>
              <a:t>Implementing Stateless Clients in Ethereum</a:t>
            </a:r>
          </a:p>
        </p:txBody>
      </p:sp>
      <p:sp>
        <p:nvSpPr>
          <p:cNvPr id="3" name="Subtitle 2">
            <a:extLst>
              <a:ext uri="{FF2B5EF4-FFF2-40B4-BE49-F238E27FC236}">
                <a16:creationId xmlns:a16="http://schemas.microsoft.com/office/drawing/2014/main" id="{D5EA2A56-B7DF-D548-9F48-CE2EB939823C}"/>
              </a:ext>
            </a:extLst>
          </p:cNvPr>
          <p:cNvSpPr>
            <a:spLocks noGrp="1"/>
          </p:cNvSpPr>
          <p:nvPr>
            <p:ph type="subTitle" idx="1"/>
          </p:nvPr>
        </p:nvSpPr>
        <p:spPr>
          <a:xfrm>
            <a:off x="1524000" y="3602039"/>
            <a:ext cx="9144000" cy="2242708"/>
          </a:xfrm>
        </p:spPr>
        <p:txBody>
          <a:bodyPr>
            <a:normAutofit/>
          </a:bodyPr>
          <a:lstStyle/>
          <a:p>
            <a:r>
              <a:rPr lang="en-US" dirty="0"/>
              <a:t>Souvik Banerjee</a:t>
            </a:r>
            <a:br>
              <a:rPr lang="en-US" dirty="0"/>
            </a:br>
            <a:endParaRPr lang="en-US" dirty="0"/>
          </a:p>
          <a:p>
            <a:r>
              <a:rPr lang="en-US" dirty="0"/>
              <a:t>Advisor: Vijay Chidambaram</a:t>
            </a:r>
            <a:br>
              <a:rPr lang="en-US" dirty="0"/>
            </a:br>
            <a:r>
              <a:rPr lang="en-US" dirty="0"/>
              <a:t>Second Reader: Chris Rossbach</a:t>
            </a:r>
            <a:br>
              <a:rPr lang="en-US" dirty="0"/>
            </a:br>
            <a:r>
              <a:rPr lang="en-US" dirty="0"/>
              <a:t>Third Reader: Alan K. Cline</a:t>
            </a:r>
          </a:p>
        </p:txBody>
      </p:sp>
    </p:spTree>
    <p:extLst>
      <p:ext uri="{BB962C8B-B14F-4D97-AF65-F5344CB8AC3E}">
        <p14:creationId xmlns:p14="http://schemas.microsoft.com/office/powerpoint/2010/main" val="126214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18B3-F7DF-904D-8332-991EEDB1C0DA}"/>
              </a:ext>
            </a:extLst>
          </p:cNvPr>
          <p:cNvSpPr>
            <a:spLocks noGrp="1"/>
          </p:cNvSpPr>
          <p:nvPr>
            <p:ph type="title"/>
          </p:nvPr>
        </p:nvSpPr>
        <p:spPr/>
        <p:txBody>
          <a:bodyPr/>
          <a:lstStyle/>
          <a:p>
            <a:r>
              <a:rPr lang="en-US" dirty="0"/>
              <a:t>Blocks</a:t>
            </a:r>
          </a:p>
        </p:txBody>
      </p:sp>
      <p:sp>
        <p:nvSpPr>
          <p:cNvPr id="3" name="Content Placeholder 2">
            <a:extLst>
              <a:ext uri="{FF2B5EF4-FFF2-40B4-BE49-F238E27FC236}">
                <a16:creationId xmlns:a16="http://schemas.microsoft.com/office/drawing/2014/main" id="{454B7285-B55B-0A4E-8B77-E1A26781647C}"/>
              </a:ext>
            </a:extLst>
          </p:cNvPr>
          <p:cNvSpPr>
            <a:spLocks noGrp="1"/>
          </p:cNvSpPr>
          <p:nvPr>
            <p:ph idx="1"/>
          </p:nvPr>
        </p:nvSpPr>
        <p:spPr/>
        <p:txBody>
          <a:bodyPr/>
          <a:lstStyle/>
          <a:p>
            <a:r>
              <a:rPr lang="en-US" dirty="0"/>
              <a:t>Blocks contain many transactions and a </a:t>
            </a:r>
            <a:r>
              <a:rPr lang="en-US" i="1" dirty="0"/>
              <a:t>block header</a:t>
            </a:r>
          </a:p>
          <a:p>
            <a:r>
              <a:rPr lang="en-US" dirty="0"/>
              <a:t>Hashed with SHA-3</a:t>
            </a:r>
          </a:p>
          <a:p>
            <a:endParaRPr lang="en-US" dirty="0"/>
          </a:p>
        </p:txBody>
      </p:sp>
      <p:pic>
        <p:nvPicPr>
          <p:cNvPr id="5" name="Picture 4">
            <a:extLst>
              <a:ext uri="{FF2B5EF4-FFF2-40B4-BE49-F238E27FC236}">
                <a16:creationId xmlns:a16="http://schemas.microsoft.com/office/drawing/2014/main" id="{CD540629-398F-9349-A2B8-DC8F52BD96D4}"/>
              </a:ext>
            </a:extLst>
          </p:cNvPr>
          <p:cNvPicPr>
            <a:picLocks noChangeAspect="1"/>
          </p:cNvPicPr>
          <p:nvPr/>
        </p:nvPicPr>
        <p:blipFill>
          <a:blip r:embed="rId3"/>
          <a:stretch>
            <a:fillRect/>
          </a:stretch>
        </p:blipFill>
        <p:spPr>
          <a:xfrm>
            <a:off x="1219201" y="2763874"/>
            <a:ext cx="9685867" cy="3924793"/>
          </a:xfrm>
          <a:prstGeom prst="rect">
            <a:avLst/>
          </a:prstGeom>
        </p:spPr>
      </p:pic>
      <p:sp>
        <p:nvSpPr>
          <p:cNvPr id="6" name="Slide Number Placeholder 5">
            <a:extLst>
              <a:ext uri="{FF2B5EF4-FFF2-40B4-BE49-F238E27FC236}">
                <a16:creationId xmlns:a16="http://schemas.microsoft.com/office/drawing/2014/main" id="{7DDD255C-2B23-C641-9710-47D215F9E38A}"/>
              </a:ext>
            </a:extLst>
          </p:cNvPr>
          <p:cNvSpPr>
            <a:spLocks noGrp="1"/>
          </p:cNvSpPr>
          <p:nvPr>
            <p:ph type="sldNum" sz="quarter" idx="12"/>
          </p:nvPr>
        </p:nvSpPr>
        <p:spPr/>
        <p:txBody>
          <a:bodyPr/>
          <a:lstStyle/>
          <a:p>
            <a:fld id="{6AAD8B0F-0092-5844-912A-348AA0D900D9}" type="slidenum">
              <a:rPr lang="en-US" smtClean="0"/>
              <a:t>10</a:t>
            </a:fld>
            <a:endParaRPr lang="en-US"/>
          </a:p>
        </p:txBody>
      </p:sp>
    </p:spTree>
    <p:extLst>
      <p:ext uri="{BB962C8B-B14F-4D97-AF65-F5344CB8AC3E}">
        <p14:creationId xmlns:p14="http://schemas.microsoft.com/office/powerpoint/2010/main" val="339913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B30E-EBB8-9645-B8B2-54F71D86124C}"/>
              </a:ext>
            </a:extLst>
          </p:cNvPr>
          <p:cNvSpPr>
            <a:spLocks noGrp="1"/>
          </p:cNvSpPr>
          <p:nvPr>
            <p:ph type="title"/>
          </p:nvPr>
        </p:nvSpPr>
        <p:spPr/>
        <p:txBody>
          <a:bodyPr/>
          <a:lstStyle/>
          <a:p>
            <a:r>
              <a:rPr lang="en-US" dirty="0"/>
              <a:t>RLP Encoding</a:t>
            </a:r>
          </a:p>
        </p:txBody>
      </p:sp>
      <p:sp>
        <p:nvSpPr>
          <p:cNvPr id="3" name="Content Placeholder 2">
            <a:extLst>
              <a:ext uri="{FF2B5EF4-FFF2-40B4-BE49-F238E27FC236}">
                <a16:creationId xmlns:a16="http://schemas.microsoft.com/office/drawing/2014/main" id="{15EC684A-D8E8-A144-B145-9118B0FB6E02}"/>
              </a:ext>
            </a:extLst>
          </p:cNvPr>
          <p:cNvSpPr>
            <a:spLocks noGrp="1"/>
          </p:cNvSpPr>
          <p:nvPr>
            <p:ph idx="1"/>
          </p:nvPr>
        </p:nvSpPr>
        <p:spPr/>
        <p:txBody>
          <a:bodyPr/>
          <a:lstStyle/>
          <a:p>
            <a:r>
              <a:rPr lang="en-US" b="1" dirty="0"/>
              <a:t>R</a:t>
            </a:r>
            <a:r>
              <a:rPr lang="en-US" dirty="0"/>
              <a:t>ecursive </a:t>
            </a:r>
            <a:r>
              <a:rPr lang="en-US" b="1" dirty="0"/>
              <a:t>L</a:t>
            </a:r>
            <a:r>
              <a:rPr lang="en-US" dirty="0"/>
              <a:t>ength </a:t>
            </a:r>
            <a:r>
              <a:rPr lang="en-US" b="1" dirty="0"/>
              <a:t>P</a:t>
            </a:r>
            <a:r>
              <a:rPr lang="en-US" dirty="0"/>
              <a:t>refix</a:t>
            </a:r>
          </a:p>
          <a:p>
            <a:r>
              <a:rPr lang="en-US" dirty="0"/>
              <a:t>Encoding scheme for serializing data structures</a:t>
            </a:r>
          </a:p>
          <a:p>
            <a:r>
              <a:rPr lang="en-US" dirty="0"/>
              <a:t>Similar to JSON, but only supports lists and binary data</a:t>
            </a:r>
          </a:p>
          <a:p>
            <a:pPr marL="0" indent="0">
              <a:buNone/>
            </a:pPr>
            <a:endParaRPr lang="en-US" dirty="0"/>
          </a:p>
        </p:txBody>
      </p:sp>
      <p:sp>
        <p:nvSpPr>
          <p:cNvPr id="4" name="Slide Number Placeholder 3">
            <a:extLst>
              <a:ext uri="{FF2B5EF4-FFF2-40B4-BE49-F238E27FC236}">
                <a16:creationId xmlns:a16="http://schemas.microsoft.com/office/drawing/2014/main" id="{EB20F651-6A7B-3245-815C-0633915620BA}"/>
              </a:ext>
            </a:extLst>
          </p:cNvPr>
          <p:cNvSpPr>
            <a:spLocks noGrp="1"/>
          </p:cNvSpPr>
          <p:nvPr>
            <p:ph type="sldNum" sz="quarter" idx="12"/>
          </p:nvPr>
        </p:nvSpPr>
        <p:spPr/>
        <p:txBody>
          <a:bodyPr/>
          <a:lstStyle/>
          <a:p>
            <a:fld id="{6AAD8B0F-0092-5844-912A-348AA0D900D9}" type="slidenum">
              <a:rPr lang="en-US" smtClean="0"/>
              <a:t>11</a:t>
            </a:fld>
            <a:endParaRPr lang="en-US"/>
          </a:p>
        </p:txBody>
      </p:sp>
    </p:spTree>
    <p:extLst>
      <p:ext uri="{BB962C8B-B14F-4D97-AF65-F5344CB8AC3E}">
        <p14:creationId xmlns:p14="http://schemas.microsoft.com/office/powerpoint/2010/main" val="257406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B9CD-9B44-6D40-B1B6-7F5DFA595CBA}"/>
              </a:ext>
            </a:extLst>
          </p:cNvPr>
          <p:cNvSpPr>
            <a:spLocks noGrp="1"/>
          </p:cNvSpPr>
          <p:nvPr>
            <p:ph type="title"/>
          </p:nvPr>
        </p:nvSpPr>
        <p:spPr/>
        <p:txBody>
          <a:bodyPr/>
          <a:lstStyle/>
          <a:p>
            <a:r>
              <a:rPr lang="en-US" dirty="0"/>
              <a:t>Merkle-Patricia </a:t>
            </a:r>
            <a:r>
              <a:rPr lang="en-US" dirty="0" err="1"/>
              <a:t>Trie</a:t>
            </a:r>
            <a:endParaRPr lang="en-US" dirty="0"/>
          </a:p>
        </p:txBody>
      </p:sp>
      <p:sp>
        <p:nvSpPr>
          <p:cNvPr id="3" name="Content Placeholder 2">
            <a:extLst>
              <a:ext uri="{FF2B5EF4-FFF2-40B4-BE49-F238E27FC236}">
                <a16:creationId xmlns:a16="http://schemas.microsoft.com/office/drawing/2014/main" id="{5C037477-1575-A145-AD53-C0BB09F2CFC0}"/>
              </a:ext>
            </a:extLst>
          </p:cNvPr>
          <p:cNvSpPr>
            <a:spLocks noGrp="1"/>
          </p:cNvSpPr>
          <p:nvPr>
            <p:ph idx="1"/>
          </p:nvPr>
        </p:nvSpPr>
        <p:spPr/>
        <p:txBody>
          <a:bodyPr/>
          <a:lstStyle/>
          <a:p>
            <a:r>
              <a:rPr lang="en-US" dirty="0"/>
              <a:t>How Ethereum stores account balances and other metadata</a:t>
            </a:r>
          </a:p>
          <a:p>
            <a:pPr lvl="1"/>
            <a:r>
              <a:rPr lang="en-US" dirty="0"/>
              <a:t>Ethereum </a:t>
            </a:r>
            <a:r>
              <a:rPr lang="en-US" i="1" dirty="0"/>
              <a:t>world state</a:t>
            </a:r>
            <a:endParaRPr lang="en-US" dirty="0"/>
          </a:p>
          <a:p>
            <a:r>
              <a:rPr lang="en-US" dirty="0"/>
              <a:t>Builds upon both Merkle trees and radix tries</a:t>
            </a:r>
          </a:p>
          <a:p>
            <a:r>
              <a:rPr lang="en-US" dirty="0"/>
              <a:t>Nodes are serialized with RLP and link to child nodes by their SHA-3 hash</a:t>
            </a:r>
          </a:p>
          <a:p>
            <a:pPr lvl="1"/>
            <a:r>
              <a:rPr lang="en-US" dirty="0"/>
              <a:t>Hashes for child nodes are stored </a:t>
            </a:r>
            <a:r>
              <a:rPr lang="en-US" i="1" dirty="0"/>
              <a:t>inside</a:t>
            </a:r>
            <a:r>
              <a:rPr lang="en-US" dirty="0"/>
              <a:t> the parent node</a:t>
            </a:r>
          </a:p>
          <a:p>
            <a:pPr lvl="1"/>
            <a:r>
              <a:rPr lang="en-US" dirty="0"/>
              <a:t>Hash of a node depends on hashes of its children, which are dependent on the hashes of grandchildren, etc.</a:t>
            </a:r>
          </a:p>
          <a:p>
            <a:pPr lvl="1"/>
            <a:r>
              <a:rPr lang="en-US" dirty="0"/>
              <a:t>Hash of the root node uniquely identifies the entire </a:t>
            </a:r>
            <a:r>
              <a:rPr lang="en-US" dirty="0" err="1"/>
              <a:t>trie</a:t>
            </a:r>
            <a:endParaRPr lang="en-US" dirty="0"/>
          </a:p>
        </p:txBody>
      </p:sp>
      <p:sp>
        <p:nvSpPr>
          <p:cNvPr id="4" name="Slide Number Placeholder 3">
            <a:extLst>
              <a:ext uri="{FF2B5EF4-FFF2-40B4-BE49-F238E27FC236}">
                <a16:creationId xmlns:a16="http://schemas.microsoft.com/office/drawing/2014/main" id="{A73BBD52-C079-7C42-BA0D-2628AE9A02EC}"/>
              </a:ext>
            </a:extLst>
          </p:cNvPr>
          <p:cNvSpPr>
            <a:spLocks noGrp="1"/>
          </p:cNvSpPr>
          <p:nvPr>
            <p:ph type="sldNum" sz="quarter" idx="12"/>
          </p:nvPr>
        </p:nvSpPr>
        <p:spPr/>
        <p:txBody>
          <a:bodyPr/>
          <a:lstStyle/>
          <a:p>
            <a:fld id="{6AAD8B0F-0092-5844-912A-348AA0D900D9}" type="slidenum">
              <a:rPr lang="en-US" smtClean="0"/>
              <a:t>12</a:t>
            </a:fld>
            <a:endParaRPr lang="en-US"/>
          </a:p>
        </p:txBody>
      </p:sp>
    </p:spTree>
    <p:extLst>
      <p:ext uri="{BB962C8B-B14F-4D97-AF65-F5344CB8AC3E}">
        <p14:creationId xmlns:p14="http://schemas.microsoft.com/office/powerpoint/2010/main" val="33737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434A-7887-8246-A312-F9147FBC138B}"/>
              </a:ext>
            </a:extLst>
          </p:cNvPr>
          <p:cNvSpPr>
            <a:spLocks noGrp="1"/>
          </p:cNvSpPr>
          <p:nvPr>
            <p:ph type="title"/>
          </p:nvPr>
        </p:nvSpPr>
        <p:spPr/>
        <p:txBody>
          <a:bodyPr/>
          <a:lstStyle/>
          <a:p>
            <a:r>
              <a:rPr lang="en-US" dirty="0"/>
              <a:t>Merkle-Patricia </a:t>
            </a:r>
            <a:r>
              <a:rPr lang="en-US" dirty="0" err="1"/>
              <a:t>Trie</a:t>
            </a:r>
            <a:endParaRPr lang="en-US" dirty="0"/>
          </a:p>
        </p:txBody>
      </p:sp>
      <p:pic>
        <p:nvPicPr>
          <p:cNvPr id="5" name="Content Placeholder 4">
            <a:extLst>
              <a:ext uri="{FF2B5EF4-FFF2-40B4-BE49-F238E27FC236}">
                <a16:creationId xmlns:a16="http://schemas.microsoft.com/office/drawing/2014/main" id="{9063B140-F5EE-5649-9844-9335827DDEAB}"/>
              </a:ext>
            </a:extLst>
          </p:cNvPr>
          <p:cNvPicPr>
            <a:picLocks noGrp="1" noChangeAspect="1"/>
          </p:cNvPicPr>
          <p:nvPr>
            <p:ph idx="1"/>
          </p:nvPr>
        </p:nvPicPr>
        <p:blipFill>
          <a:blip r:embed="rId3"/>
          <a:stretch>
            <a:fillRect/>
          </a:stretch>
        </p:blipFill>
        <p:spPr>
          <a:xfrm>
            <a:off x="838200" y="2259929"/>
            <a:ext cx="10515600" cy="3482731"/>
          </a:xfrm>
        </p:spPr>
      </p:pic>
      <p:sp>
        <p:nvSpPr>
          <p:cNvPr id="6" name="Slide Number Placeholder 5">
            <a:extLst>
              <a:ext uri="{FF2B5EF4-FFF2-40B4-BE49-F238E27FC236}">
                <a16:creationId xmlns:a16="http://schemas.microsoft.com/office/drawing/2014/main" id="{EC2EC5D7-266E-1444-B4A2-057267CD665F}"/>
              </a:ext>
            </a:extLst>
          </p:cNvPr>
          <p:cNvSpPr>
            <a:spLocks noGrp="1"/>
          </p:cNvSpPr>
          <p:nvPr>
            <p:ph type="sldNum" sz="quarter" idx="12"/>
          </p:nvPr>
        </p:nvSpPr>
        <p:spPr/>
        <p:txBody>
          <a:bodyPr/>
          <a:lstStyle/>
          <a:p>
            <a:fld id="{6AAD8B0F-0092-5844-912A-348AA0D900D9}" type="slidenum">
              <a:rPr lang="en-US" smtClean="0"/>
              <a:pPr/>
              <a:t>13</a:t>
            </a:fld>
            <a:endParaRPr lang="en-US"/>
          </a:p>
        </p:txBody>
      </p:sp>
    </p:spTree>
    <p:extLst>
      <p:ext uri="{BB962C8B-B14F-4D97-AF65-F5344CB8AC3E}">
        <p14:creationId xmlns:p14="http://schemas.microsoft.com/office/powerpoint/2010/main" val="113407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D4E5-274F-764A-BF99-F004CBA2E3DB}"/>
              </a:ext>
            </a:extLst>
          </p:cNvPr>
          <p:cNvSpPr>
            <a:spLocks noGrp="1"/>
          </p:cNvSpPr>
          <p:nvPr>
            <p:ph type="title"/>
          </p:nvPr>
        </p:nvSpPr>
        <p:spPr>
          <a:xfrm>
            <a:off x="839790" y="457200"/>
            <a:ext cx="5129212" cy="1600200"/>
          </a:xfrm>
        </p:spPr>
        <p:txBody>
          <a:bodyPr>
            <a:normAutofit/>
          </a:bodyPr>
          <a:lstStyle/>
          <a:p>
            <a:r>
              <a:rPr lang="en-US" sz="4400" dirty="0"/>
              <a:t>Merkle-Patricia </a:t>
            </a:r>
            <a:r>
              <a:rPr lang="en-US" sz="4400" dirty="0" err="1"/>
              <a:t>Trie</a:t>
            </a:r>
            <a:endParaRPr lang="en-US" sz="4400" dirty="0"/>
          </a:p>
        </p:txBody>
      </p:sp>
      <p:sp>
        <p:nvSpPr>
          <p:cNvPr id="7" name="Text Placeholder 6">
            <a:extLst>
              <a:ext uri="{FF2B5EF4-FFF2-40B4-BE49-F238E27FC236}">
                <a16:creationId xmlns:a16="http://schemas.microsoft.com/office/drawing/2014/main" id="{0E49A23F-BE37-BC40-B865-5025C52DAB71}"/>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000" dirty="0"/>
              <a:t>Merkle-Patricia </a:t>
            </a:r>
            <a:r>
              <a:rPr lang="en-US" sz="2000" dirty="0" err="1"/>
              <a:t>trie</a:t>
            </a:r>
            <a:r>
              <a:rPr lang="en-US" sz="2000" dirty="0"/>
              <a:t> nodes are typically stored in a key-value store</a:t>
            </a:r>
          </a:p>
          <a:p>
            <a:pPr marL="742913" lvl="1" indent="-285737">
              <a:buFont typeface="Arial" panose="020B0604020202020204" pitchFamily="34" charset="0"/>
              <a:buChar char="•"/>
            </a:pPr>
            <a:r>
              <a:rPr lang="en-US" sz="1800" dirty="0" err="1"/>
              <a:t>LevelDB</a:t>
            </a:r>
            <a:r>
              <a:rPr lang="en-US" sz="1800" dirty="0"/>
              <a:t>, </a:t>
            </a:r>
            <a:r>
              <a:rPr lang="en-US" sz="1800" dirty="0" err="1"/>
              <a:t>RocksDB</a:t>
            </a:r>
            <a:endParaRPr lang="en-US" sz="1800" dirty="0"/>
          </a:p>
          <a:p>
            <a:pPr marL="285737" indent="-285737">
              <a:buFont typeface="Arial" panose="020B0604020202020204" pitchFamily="34" charset="0"/>
              <a:buChar char="•"/>
            </a:pPr>
            <a:r>
              <a:rPr lang="en-US" sz="2000" dirty="0"/>
              <a:t>“Pointer-chasing”</a:t>
            </a:r>
          </a:p>
          <a:p>
            <a:pPr marL="742913" lvl="1" indent="-285737">
              <a:buFont typeface="Arial" panose="020B0604020202020204" pitchFamily="34" charset="0"/>
              <a:buChar char="•"/>
            </a:pPr>
            <a:r>
              <a:rPr lang="en-US" sz="1800" dirty="0"/>
              <a:t>Random I/O operations</a:t>
            </a:r>
          </a:p>
          <a:p>
            <a:endParaRPr lang="en-US" sz="2000" dirty="0"/>
          </a:p>
        </p:txBody>
      </p:sp>
      <p:sp>
        <p:nvSpPr>
          <p:cNvPr id="4" name="Slide Number Placeholder 3">
            <a:extLst>
              <a:ext uri="{FF2B5EF4-FFF2-40B4-BE49-F238E27FC236}">
                <a16:creationId xmlns:a16="http://schemas.microsoft.com/office/drawing/2014/main" id="{2409FA74-1724-2940-B21F-D5CF88176697}"/>
              </a:ext>
            </a:extLst>
          </p:cNvPr>
          <p:cNvSpPr>
            <a:spLocks noGrp="1"/>
          </p:cNvSpPr>
          <p:nvPr>
            <p:ph type="sldNum" sz="quarter" idx="12"/>
          </p:nvPr>
        </p:nvSpPr>
        <p:spPr/>
        <p:txBody>
          <a:bodyPr/>
          <a:lstStyle/>
          <a:p>
            <a:fld id="{6AAD8B0F-0092-5844-912A-348AA0D900D9}" type="slidenum">
              <a:rPr lang="en-US" smtClean="0"/>
              <a:t>14</a:t>
            </a:fld>
            <a:endParaRPr lang="en-US"/>
          </a:p>
        </p:txBody>
      </p:sp>
      <p:pic>
        <p:nvPicPr>
          <p:cNvPr id="8" name="Content Placeholder 4">
            <a:extLst>
              <a:ext uri="{FF2B5EF4-FFF2-40B4-BE49-F238E27FC236}">
                <a16:creationId xmlns:a16="http://schemas.microsoft.com/office/drawing/2014/main" id="{06945A33-2772-BF46-81C9-A9BF1FA11F58}"/>
              </a:ext>
            </a:extLst>
          </p:cNvPr>
          <p:cNvPicPr>
            <a:picLocks noChangeAspect="1"/>
          </p:cNvPicPr>
          <p:nvPr/>
        </p:nvPicPr>
        <p:blipFill rotWithShape="1">
          <a:blip r:embed="rId3"/>
          <a:srcRect l="10565" t="9875" r="6763" b="12463"/>
          <a:stretch/>
        </p:blipFill>
        <p:spPr>
          <a:xfrm>
            <a:off x="5292705" y="1960284"/>
            <a:ext cx="6680639" cy="3369469"/>
          </a:xfrm>
          <a:prstGeom prst="rect">
            <a:avLst/>
          </a:prstGeom>
        </p:spPr>
      </p:pic>
    </p:spTree>
    <p:extLst>
      <p:ext uri="{BB962C8B-B14F-4D97-AF65-F5344CB8AC3E}">
        <p14:creationId xmlns:p14="http://schemas.microsoft.com/office/powerpoint/2010/main" val="41858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D4E5-274F-764A-BF99-F004CBA2E3DB}"/>
              </a:ext>
            </a:extLst>
          </p:cNvPr>
          <p:cNvSpPr>
            <a:spLocks noGrp="1"/>
          </p:cNvSpPr>
          <p:nvPr>
            <p:ph type="title"/>
          </p:nvPr>
        </p:nvSpPr>
        <p:spPr/>
        <p:txBody>
          <a:bodyPr/>
          <a:lstStyle/>
          <a:p>
            <a:r>
              <a:rPr lang="en-US" dirty="0"/>
              <a:t>Merkle-Patricia </a:t>
            </a:r>
            <a:r>
              <a:rPr lang="en-US" dirty="0" err="1"/>
              <a:t>Trie</a:t>
            </a:r>
            <a:endParaRPr lang="en-US" dirty="0"/>
          </a:p>
        </p:txBody>
      </p:sp>
      <p:sp>
        <p:nvSpPr>
          <p:cNvPr id="3" name="Content Placeholder 2">
            <a:extLst>
              <a:ext uri="{FF2B5EF4-FFF2-40B4-BE49-F238E27FC236}">
                <a16:creationId xmlns:a16="http://schemas.microsoft.com/office/drawing/2014/main" id="{E39E5A3F-295E-AD41-B5B0-CCD0F7E7C39E}"/>
              </a:ext>
            </a:extLst>
          </p:cNvPr>
          <p:cNvSpPr>
            <a:spLocks noGrp="1"/>
          </p:cNvSpPr>
          <p:nvPr>
            <p:ph idx="1"/>
          </p:nvPr>
        </p:nvSpPr>
        <p:spPr/>
        <p:txBody>
          <a:bodyPr/>
          <a:lstStyle/>
          <a:p>
            <a:r>
              <a:rPr lang="en-US" dirty="0"/>
              <a:t>Can be used to </a:t>
            </a:r>
            <a:r>
              <a:rPr lang="en-US" i="1" dirty="0"/>
              <a:t>verify</a:t>
            </a:r>
            <a:r>
              <a:rPr lang="en-US" dirty="0"/>
              <a:t> values in the </a:t>
            </a:r>
            <a:r>
              <a:rPr lang="en-US" dirty="0" err="1"/>
              <a:t>trie</a:t>
            </a:r>
            <a:r>
              <a:rPr lang="en-US" dirty="0"/>
              <a:t> (</a:t>
            </a:r>
            <a:r>
              <a:rPr lang="en-US" i="1" dirty="0"/>
              <a:t>Merkle proof</a:t>
            </a:r>
            <a:r>
              <a:rPr lang="en-US" dirty="0"/>
              <a:t>)</a:t>
            </a:r>
          </a:p>
          <a:p>
            <a:r>
              <a:rPr lang="en-US" dirty="0"/>
              <a:t>Merkle Proof of a value </a:t>
            </a:r>
            <a:r>
              <a:rPr lang="en-US" i="1" dirty="0"/>
              <a:t>v</a:t>
            </a:r>
            <a:endParaRPr lang="en-US" dirty="0"/>
          </a:p>
          <a:p>
            <a:pPr lvl="1"/>
            <a:r>
              <a:rPr lang="en-US" dirty="0"/>
              <a:t>Hashes of sibling nodes along path from root to </a:t>
            </a:r>
            <a:r>
              <a:rPr lang="en-US" i="1" dirty="0"/>
              <a:t>v</a:t>
            </a:r>
          </a:p>
          <a:p>
            <a:pPr lvl="1"/>
            <a:r>
              <a:rPr lang="en-US" dirty="0"/>
              <a:t>The value </a:t>
            </a:r>
            <a:r>
              <a:rPr lang="en-US" i="1" dirty="0"/>
              <a:t>v</a:t>
            </a:r>
            <a:endParaRPr lang="en-US" dirty="0"/>
          </a:p>
        </p:txBody>
      </p:sp>
      <p:sp>
        <p:nvSpPr>
          <p:cNvPr id="4" name="Slide Number Placeholder 3">
            <a:extLst>
              <a:ext uri="{FF2B5EF4-FFF2-40B4-BE49-F238E27FC236}">
                <a16:creationId xmlns:a16="http://schemas.microsoft.com/office/drawing/2014/main" id="{F87EB9BE-61F7-1847-862A-F2D846964402}"/>
              </a:ext>
            </a:extLst>
          </p:cNvPr>
          <p:cNvSpPr>
            <a:spLocks noGrp="1"/>
          </p:cNvSpPr>
          <p:nvPr>
            <p:ph type="sldNum" sz="quarter" idx="12"/>
          </p:nvPr>
        </p:nvSpPr>
        <p:spPr/>
        <p:txBody>
          <a:bodyPr/>
          <a:lstStyle/>
          <a:p>
            <a:fld id="{6AAD8B0F-0092-5844-912A-348AA0D900D9}" type="slidenum">
              <a:rPr lang="en-US" smtClean="0"/>
              <a:t>15</a:t>
            </a:fld>
            <a:endParaRPr lang="en-US"/>
          </a:p>
        </p:txBody>
      </p:sp>
    </p:spTree>
    <p:extLst>
      <p:ext uri="{BB962C8B-B14F-4D97-AF65-F5344CB8AC3E}">
        <p14:creationId xmlns:p14="http://schemas.microsoft.com/office/powerpoint/2010/main" val="30254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16</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359391" y="1534813"/>
            <a:ext cx="11473221" cy="3259049"/>
            <a:chOff x="545235" y="326273"/>
            <a:chExt cx="10886177" cy="3259046"/>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Root Node. </a:t>
              </a:r>
            </a:p>
            <a:p>
              <a:pPr algn="ctr"/>
              <a:r>
                <a:rPr lang="en-US" dirty="0"/>
                <a:t>Children: [0x3244</a:t>
              </a:r>
              <a:r>
                <a:rPr lang="mr-IN" dirty="0"/>
                <a:t>…</a:t>
              </a:r>
              <a:r>
                <a:rPr lang="en-US" dirty="0"/>
                <a:t>f31e, 0x5484</a:t>
              </a:r>
              <a:r>
                <a:rPr lang="mr-IN" dirty="0"/>
                <a:t>…</a:t>
              </a:r>
              <a:r>
                <a:rPr lang="en-US" dirty="0"/>
                <a:t>20f1]</a:t>
              </a:r>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Non-leaf Node. Children: [0xf45e</a:t>
              </a:r>
              <a:r>
                <a:rPr lang="mr-IN" dirty="0"/>
                <a:t>…</a:t>
              </a:r>
              <a:r>
                <a:rPr lang="en-US" dirty="0"/>
                <a:t>3789, 0xa38c</a:t>
              </a:r>
              <a:r>
                <a:rPr lang="mr-IN" dirty="0"/>
                <a:t>…</a:t>
              </a:r>
              <a:r>
                <a:rPr lang="en-US" dirty="0"/>
                <a:t>f32b]</a:t>
              </a:r>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Non-leaf Node. Children: [0x78b4...4bc7, 0x983b</a:t>
              </a:r>
              <a:r>
                <a:rPr lang="mr-IN" dirty="0"/>
                <a:t>…</a:t>
              </a:r>
              <a:r>
                <a:rPr lang="en-US" dirty="0"/>
                <a:t>ff3e]</a:t>
              </a:r>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100 ETH</a:t>
              </a:r>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10 ETH</a:t>
              </a:r>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3"/>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12 ETH</a:t>
              </a:r>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3"/>
              <a:ext cx="1992429" cy="58032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Leaf Node. Balance: 50 ETH</a:t>
              </a:r>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3509811" y="326273"/>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3509811" y="326273"/>
                  <a:ext cx="3609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1820577" y="1652367"/>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1820577" y="1652367"/>
                  <a:ext cx="3609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6772064" y="1652365"/>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6772064" y="1652365"/>
                  <a:ext cx="36098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545235" y="3215986"/>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545235" y="3215986"/>
                  <a:ext cx="360987" cy="369332"/>
                </a:xfrm>
                <a:prstGeom prst="rect">
                  <a:avLst/>
                </a:prstGeom>
                <a:blipFill>
                  <a:blip r:embed="rId6"/>
                  <a:stretch>
                    <a:fillRect r="-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3509810" y="3215987"/>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5</m:t>
                            </m:r>
                          </m:sub>
                        </m:sSub>
                      </m:oMath>
                    </m:oMathPara>
                  </a14:m>
                  <a:endParaRPr lang="en-US"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3509810" y="3215987"/>
                  <a:ext cx="36098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6474401" y="3215984"/>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6</m:t>
                            </m:r>
                          </m:sub>
                        </m:sSub>
                      </m:oMath>
                    </m:oMathPara>
                  </a14:m>
                  <a:endParaRPr lang="en-US"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6474401" y="3215984"/>
                  <a:ext cx="360987" cy="369332"/>
                </a:xfrm>
                <a:prstGeom prst="rect">
                  <a:avLst/>
                </a:prstGeom>
                <a:blipFill>
                  <a:blip r:embed="rId8"/>
                  <a:stretch>
                    <a:fillRect r="-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9438983" y="3201611"/>
                  <a:ext cx="360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𝑁</m:t>
                            </m:r>
                          </m:e>
                          <m:sub>
                            <m:r>
                              <a:rPr lang="en-US" i="1">
                                <a:solidFill>
                                  <a:schemeClr val="bg1"/>
                                </a:solidFill>
                                <a:latin typeface="Cambria Math" panose="02040503050406030204" pitchFamily="18" charset="0"/>
                              </a:rPr>
                              <m:t>7</m:t>
                            </m:r>
                          </m:sub>
                        </m:sSub>
                      </m:oMath>
                    </m:oMathPara>
                  </a14:m>
                  <a:endParaRPr lang="en-US"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9438983" y="3201611"/>
                  <a:ext cx="360987" cy="369332"/>
                </a:xfrm>
                <a:prstGeom prst="rect">
                  <a:avLst/>
                </a:prstGeom>
                <a:blipFill>
                  <a:blip r:embed="rId9"/>
                  <a:stretch>
                    <a:fillRect r="-3226"/>
                  </a:stretch>
                </a:blipFill>
              </p:spPr>
              <p:txBody>
                <a:bodyPr/>
                <a:lstStyle/>
                <a:p>
                  <a:r>
                    <a:rPr lang="en-US">
                      <a:noFill/>
                    </a:rPr>
                    <a:t> </a:t>
                  </a:r>
                </a:p>
              </p:txBody>
            </p:sp>
          </mc:Fallback>
        </mc:AlternateContent>
      </p:grpSp>
    </p:spTree>
    <p:extLst>
      <p:ext uri="{BB962C8B-B14F-4D97-AF65-F5344CB8AC3E}">
        <p14:creationId xmlns:p14="http://schemas.microsoft.com/office/powerpoint/2010/main" val="383627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769F012-F0AF-4F44-8E33-8551C68D5C10}"/>
                  </a:ext>
                </a:extLst>
              </p:cNvPr>
              <p:cNvSpPr>
                <a:spLocks noGrp="1"/>
              </p:cNvSpPr>
              <p:nvPr>
                <p:ph sz="half" idx="2"/>
              </p:nvPr>
            </p:nvSpPr>
            <p:spPr>
              <a:xfrm>
                <a:off x="6172202" y="1825625"/>
                <a:ext cx="5732929" cy="4351339"/>
              </a:xfrm>
            </p:spPr>
            <p:txBody>
              <a:bodyPr/>
              <a:lstStyle/>
              <a:p>
                <a:r>
                  <a:rPr lang="en-US" dirty="0"/>
                  <a:t>Merkle proof: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7</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6</m:t>
                        </m:r>
                      </m:sub>
                    </m:sSub>
                    <m:r>
                      <a:rPr lang="en-US" b="0" i="1" smtClean="0">
                        <a:latin typeface="Cambria Math" panose="02040503050406030204" pitchFamily="18" charset="0"/>
                      </a:rPr>
                      <m:t>}</m:t>
                    </m:r>
                  </m:oMath>
                </a14:m>
                <a:endParaRPr lang="en-US" b="0" dirty="0">
                  <a:latin typeface="Cambria Math" panose="02040503050406030204" pitchFamily="18" charset="0"/>
                </a:endParaRPr>
              </a:p>
              <a:p>
                <a:r>
                  <a:rPr lang="en-US" dirty="0"/>
                  <a:t>Root hash: </a:t>
                </a:r>
                <a14:m>
                  <m:oMath xmlns:m="http://schemas.openxmlformats.org/officeDocument/2006/math">
                    <m:r>
                      <a:rPr lang="en-US" b="0" i="1" smtClean="0">
                        <a:latin typeface="Cambria Math" panose="02040503050406030204" pitchFamily="18" charset="0"/>
                      </a:rPr>
                      <m:t>𝑟</m:t>
                    </m:r>
                  </m:oMath>
                </a14:m>
                <a:endParaRPr lang="en-US" b="0" dirty="0"/>
              </a:p>
              <a:p>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6</m:t>
                                    </m:r>
                                  </m:sub>
                                </m:sSub>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7</m:t>
                                    </m:r>
                                  </m:sub>
                                </m:sSub>
                              </m:e>
                            </m:d>
                          </m:e>
                        </m:d>
                      </m:e>
                    </m:d>
                  </m:oMath>
                </a14:m>
                <a:endParaRPr lang="en-US" b="0" dirty="0"/>
              </a:p>
              <a:p>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3</m:t>
                                    </m:r>
                                  </m:sub>
                                </m:sSub>
                              </m:e>
                            </m:d>
                          </m:e>
                        </m:d>
                      </m:e>
                    </m:d>
                  </m:oMath>
                </a14:m>
                <a:endParaRPr lang="en-US" dirty="0"/>
              </a:p>
              <a:p>
                <a:r>
                  <a:rPr lang="en-US" dirty="0"/>
                  <a:t>Check if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𝑟</m:t>
                    </m:r>
                  </m:oMath>
                </a14:m>
                <a:r>
                  <a:rPr lang="en-US" dirty="0"/>
                  <a:t> </a:t>
                </a:r>
              </a:p>
              <a:p>
                <a:r>
                  <a:rPr lang="en-US" dirty="0"/>
                  <a:t>Security comes from security of SHA-3</a:t>
                </a:r>
              </a:p>
              <a:p>
                <a:pPr lvl="1"/>
                <a:r>
                  <a:rPr lang="en-US" dirty="0"/>
                  <a:t>Difficult to create “fake” Merkle proof</a:t>
                </a:r>
              </a:p>
              <a:p>
                <a:endParaRPr lang="en-US" dirty="0"/>
              </a:p>
            </p:txBody>
          </p:sp>
        </mc:Choice>
        <mc:Fallback>
          <p:sp>
            <p:nvSpPr>
              <p:cNvPr id="4" name="Content Placeholder 3">
                <a:extLst>
                  <a:ext uri="{FF2B5EF4-FFF2-40B4-BE49-F238E27FC236}">
                    <a16:creationId xmlns:a16="http://schemas.microsoft.com/office/drawing/2014/main" id="{9769F012-F0AF-4F44-8E33-8551C68D5C10}"/>
                  </a:ext>
                </a:extLst>
              </p:cNvPr>
              <p:cNvSpPr>
                <a:spLocks noGrp="1" noRot="1" noChangeAspect="1" noMove="1" noResize="1" noEditPoints="1" noAdjustHandles="1" noChangeArrowheads="1" noChangeShapeType="1" noTextEdit="1"/>
              </p:cNvSpPr>
              <p:nvPr>
                <p:ph sz="half" idx="2"/>
              </p:nvPr>
            </p:nvSpPr>
            <p:spPr>
              <a:xfrm>
                <a:off x="6172202" y="1825625"/>
                <a:ext cx="5732929" cy="4351339"/>
              </a:xfrm>
              <a:blipFill>
                <a:blip r:embed="rId3"/>
                <a:stretch>
                  <a:fillRect l="-1770" t="-2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17</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1026860" y="2381641"/>
            <a:ext cx="4804283" cy="2889607"/>
            <a:chOff x="545235" y="330920"/>
            <a:chExt cx="10886177" cy="3239009"/>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2"/>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4"/>
              <a:ext cx="1992429" cy="5803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5621794" y="51054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5621794" y="510540"/>
                  <a:ext cx="360988" cy="517488"/>
                </a:xfrm>
                <a:prstGeom prst="rect">
                  <a:avLst/>
                </a:prstGeom>
                <a:blipFill>
                  <a:blip r:embed="rId4"/>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3136792" y="181331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3136792" y="1813315"/>
                  <a:ext cx="360988" cy="517488"/>
                </a:xfrm>
                <a:prstGeom prst="rect">
                  <a:avLst/>
                </a:prstGeom>
                <a:blipFill>
                  <a:blip r:embed="rId5"/>
                  <a:stretch>
                    <a:fillRect l="-15385"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8117872" y="183823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3</m:t>
                            </m:r>
                          </m:sub>
                        </m:sSub>
                      </m:oMath>
                    </m:oMathPara>
                  </a14:m>
                  <a:endParaRPr lang="en-US" sz="2400"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8117872" y="1838235"/>
                  <a:ext cx="360988" cy="517488"/>
                </a:xfrm>
                <a:prstGeom prst="rect">
                  <a:avLst/>
                </a:prstGeom>
                <a:blipFill>
                  <a:blip r:embed="rId6"/>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1070709"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4</m:t>
                            </m:r>
                          </m:sub>
                        </m:sSub>
                      </m:oMath>
                    </m:oMathPara>
                  </a14:m>
                  <a:endParaRPr lang="en-US" sz="2400"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1070709" y="3021021"/>
                  <a:ext cx="360988" cy="517488"/>
                </a:xfrm>
                <a:prstGeom prst="rect">
                  <a:avLst/>
                </a:prstGeom>
                <a:blipFill>
                  <a:blip r:embed="rId7"/>
                  <a:stretch>
                    <a:fillRect l="-14286"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4145048"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5</m:t>
                            </m:r>
                          </m:sub>
                        </m:sSub>
                      </m:oMath>
                    </m:oMathPara>
                  </a14:m>
                  <a:endParaRPr lang="en-US" sz="2400"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4145048" y="3021021"/>
                  <a:ext cx="360988" cy="517488"/>
                </a:xfrm>
                <a:prstGeom prst="rect">
                  <a:avLst/>
                </a:prstGeom>
                <a:blipFill>
                  <a:blip r:embed="rId8"/>
                  <a:stretch>
                    <a:fillRect l="-7692"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7038355"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6</m:t>
                            </m:r>
                          </m:sub>
                        </m:sSub>
                      </m:oMath>
                    </m:oMathPara>
                  </a14:m>
                  <a:endParaRPr lang="en-US" sz="2400"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7038355" y="3015220"/>
                  <a:ext cx="360988" cy="517488"/>
                </a:xfrm>
                <a:prstGeom prst="rect">
                  <a:avLst/>
                </a:prstGeom>
                <a:blipFill>
                  <a:blip r:embed="rId9"/>
                  <a:stretch>
                    <a:fillRect l="-7143" r="-1785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10086239"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7</m:t>
                            </m:r>
                          </m:sub>
                        </m:sSub>
                      </m:oMath>
                    </m:oMathPara>
                  </a14:m>
                  <a:endParaRPr lang="en-US" sz="2400"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10086239" y="3015220"/>
                  <a:ext cx="360988" cy="517488"/>
                </a:xfrm>
                <a:prstGeom prst="rect">
                  <a:avLst/>
                </a:prstGeom>
                <a:blipFill>
                  <a:blip r:embed="rId10"/>
                  <a:stretch>
                    <a:fillRect l="-7143" r="-178571" b="-2703"/>
                  </a:stretch>
                </a:blipFill>
              </p:spPr>
              <p:txBody>
                <a:bodyPr/>
                <a:lstStyle/>
                <a:p>
                  <a:r>
                    <a:rPr lang="en-US">
                      <a:noFill/>
                    </a:rPr>
                    <a:t> </a:t>
                  </a:r>
                </a:p>
              </p:txBody>
            </p:sp>
          </mc:Fallback>
        </mc:AlternateContent>
      </p:grpSp>
    </p:spTree>
    <p:extLst>
      <p:ext uri="{BB962C8B-B14F-4D97-AF65-F5344CB8AC3E}">
        <p14:creationId xmlns:p14="http://schemas.microsoft.com/office/powerpoint/2010/main" val="22520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3C2B-EF35-0E4F-A8D3-7E4C691456B1}"/>
              </a:ext>
            </a:extLst>
          </p:cNvPr>
          <p:cNvSpPr>
            <a:spLocks noGrp="1"/>
          </p:cNvSpPr>
          <p:nvPr>
            <p:ph type="title"/>
          </p:nvPr>
        </p:nvSpPr>
        <p:spPr/>
        <p:txBody>
          <a:bodyPr/>
          <a:lstStyle/>
          <a:p>
            <a:r>
              <a:rPr lang="en-US" dirty="0"/>
              <a:t>Merkle-Patricia </a:t>
            </a:r>
            <a:r>
              <a:rPr lang="en-US" dirty="0" err="1"/>
              <a:t>Trie</a:t>
            </a:r>
            <a:endParaRPr lang="en-US" dirty="0"/>
          </a:p>
        </p:txBody>
      </p:sp>
      <p:sp>
        <p:nvSpPr>
          <p:cNvPr id="4" name="Content Placeholder 3">
            <a:extLst>
              <a:ext uri="{FF2B5EF4-FFF2-40B4-BE49-F238E27FC236}">
                <a16:creationId xmlns:a16="http://schemas.microsoft.com/office/drawing/2014/main" id="{9769F012-F0AF-4F44-8E33-8551C68D5C10}"/>
              </a:ext>
            </a:extLst>
          </p:cNvPr>
          <p:cNvSpPr>
            <a:spLocks noGrp="1"/>
          </p:cNvSpPr>
          <p:nvPr>
            <p:ph sz="half" idx="2"/>
          </p:nvPr>
        </p:nvSpPr>
        <p:spPr>
          <a:xfrm>
            <a:off x="6172199" y="1825625"/>
            <a:ext cx="5858436" cy="4351339"/>
          </a:xfrm>
        </p:spPr>
        <p:txBody>
          <a:bodyPr/>
          <a:lstStyle/>
          <a:p>
            <a:r>
              <a:rPr lang="en-US" dirty="0"/>
              <a:t>Equivalent definition of Merkle Proof:</a:t>
            </a:r>
          </a:p>
          <a:p>
            <a:pPr lvl="1"/>
            <a:r>
              <a:rPr lang="en-US" dirty="0"/>
              <a:t>Set of nodes from root to value</a:t>
            </a:r>
          </a:p>
          <a:p>
            <a:r>
              <a:rPr lang="en-US" dirty="0"/>
              <a:t>Non-leaf nodes contain hashes of children</a:t>
            </a:r>
          </a:p>
          <a:p>
            <a:pPr lvl="1"/>
            <a:r>
              <a:rPr lang="en-US" dirty="0"/>
              <a:t>Same as including sibling hashes</a:t>
            </a:r>
          </a:p>
          <a:p>
            <a:pPr lvl="1"/>
            <a:endParaRPr lang="en-US" dirty="0"/>
          </a:p>
          <a:p>
            <a:r>
              <a:rPr lang="en-US" dirty="0"/>
              <a:t>We will use this definition</a:t>
            </a:r>
          </a:p>
        </p:txBody>
      </p:sp>
      <p:sp>
        <p:nvSpPr>
          <p:cNvPr id="6" name="Slide Number Placeholder 5">
            <a:extLst>
              <a:ext uri="{FF2B5EF4-FFF2-40B4-BE49-F238E27FC236}">
                <a16:creationId xmlns:a16="http://schemas.microsoft.com/office/drawing/2014/main" id="{54DE1CF3-2D65-A646-9C17-24CA690B342A}"/>
              </a:ext>
            </a:extLst>
          </p:cNvPr>
          <p:cNvSpPr>
            <a:spLocks noGrp="1"/>
          </p:cNvSpPr>
          <p:nvPr>
            <p:ph type="sldNum" sz="quarter" idx="12"/>
          </p:nvPr>
        </p:nvSpPr>
        <p:spPr/>
        <p:txBody>
          <a:bodyPr/>
          <a:lstStyle/>
          <a:p>
            <a:fld id="{6AAD8B0F-0092-5844-912A-348AA0D900D9}" type="slidenum">
              <a:rPr lang="en-US" smtClean="0"/>
              <a:t>18</a:t>
            </a:fld>
            <a:endParaRPr lang="en-US"/>
          </a:p>
        </p:txBody>
      </p:sp>
      <p:grpSp>
        <p:nvGrpSpPr>
          <p:cNvPr id="47" name="Group 46">
            <a:extLst>
              <a:ext uri="{FF2B5EF4-FFF2-40B4-BE49-F238E27FC236}">
                <a16:creationId xmlns:a16="http://schemas.microsoft.com/office/drawing/2014/main" id="{EA83D110-BEFB-F848-A71D-8D3E2D92D7FA}"/>
              </a:ext>
            </a:extLst>
          </p:cNvPr>
          <p:cNvGrpSpPr/>
          <p:nvPr/>
        </p:nvGrpSpPr>
        <p:grpSpPr>
          <a:xfrm>
            <a:off x="1026860" y="2381641"/>
            <a:ext cx="4804283" cy="2889607"/>
            <a:chOff x="545235" y="330920"/>
            <a:chExt cx="10886177" cy="3239009"/>
          </a:xfrm>
        </p:grpSpPr>
        <p:sp>
          <p:nvSpPr>
            <p:cNvPr id="27" name="Rounded Rectangle 26">
              <a:extLst>
                <a:ext uri="{FF2B5EF4-FFF2-40B4-BE49-F238E27FC236}">
                  <a16:creationId xmlns:a16="http://schemas.microsoft.com/office/drawing/2014/main" id="{5FBC2E14-6479-8B4F-8172-10B9C32296BF}"/>
                </a:ext>
              </a:extLst>
            </p:cNvPr>
            <p:cNvSpPr/>
            <p:nvPr/>
          </p:nvSpPr>
          <p:spPr>
            <a:xfrm>
              <a:off x="3509819" y="330920"/>
              <a:ext cx="4957011" cy="71318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31E48F81-4B85-2E48-9454-DD7578BB7119}"/>
                </a:ext>
              </a:extLst>
            </p:cNvPr>
            <p:cNvSpPr/>
            <p:nvPr/>
          </p:nvSpPr>
          <p:spPr>
            <a:xfrm>
              <a:off x="1820577" y="1653555"/>
              <a:ext cx="3378468" cy="7277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5DDFA851-6CE0-5E45-8282-A9ED61E7044C}"/>
                </a:ext>
              </a:extLst>
            </p:cNvPr>
            <p:cNvSpPr/>
            <p:nvPr/>
          </p:nvSpPr>
          <p:spPr>
            <a:xfrm>
              <a:off x="6777588" y="1652957"/>
              <a:ext cx="3378468" cy="7277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FB6A49FD-37C3-DC4A-8689-8FA22332CAB4}"/>
                </a:ext>
              </a:extLst>
            </p:cNvPr>
            <p:cNvSpPr/>
            <p:nvPr/>
          </p:nvSpPr>
          <p:spPr>
            <a:xfrm>
              <a:off x="545235"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881B74F3-E409-0344-AC7B-0586813F3E69}"/>
                </a:ext>
              </a:extLst>
            </p:cNvPr>
            <p:cNvSpPr/>
            <p:nvPr/>
          </p:nvSpPr>
          <p:spPr>
            <a:xfrm>
              <a:off x="3509819" y="2989603"/>
              <a:ext cx="1992429" cy="580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D3015AB0-7642-3049-BA7A-35EF6188354A}"/>
                </a:ext>
              </a:extLst>
            </p:cNvPr>
            <p:cNvSpPr/>
            <p:nvPr/>
          </p:nvSpPr>
          <p:spPr>
            <a:xfrm>
              <a:off x="6474401" y="2989602"/>
              <a:ext cx="1992429" cy="58032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3D936EA9-A7CF-B243-8059-5F82CDA2D59C}"/>
                </a:ext>
              </a:extLst>
            </p:cNvPr>
            <p:cNvSpPr/>
            <p:nvPr/>
          </p:nvSpPr>
          <p:spPr>
            <a:xfrm>
              <a:off x="9438983" y="2989604"/>
              <a:ext cx="1992429" cy="580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60E848E7-9BE2-0B4C-BB86-464A06F3E3B2}"/>
                </a:ext>
              </a:extLst>
            </p:cNvPr>
            <p:cNvCxnSpPr/>
            <p:nvPr/>
          </p:nvCxnSpPr>
          <p:spPr>
            <a:xfrm flipH="1">
              <a:off x="3634946" y="1044112"/>
              <a:ext cx="2353379"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39E39E-88C4-0943-BCD5-EB0A2E66E8B9}"/>
                </a:ext>
              </a:extLst>
            </p:cNvPr>
            <p:cNvCxnSpPr/>
            <p:nvPr/>
          </p:nvCxnSpPr>
          <p:spPr>
            <a:xfrm>
              <a:off x="5982784" y="1043514"/>
              <a:ext cx="2350008" cy="60885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75AF1-0E10-394E-BDE9-D1F935024721}"/>
                </a:ext>
              </a:extLst>
            </p:cNvPr>
            <p:cNvCxnSpPr/>
            <p:nvPr/>
          </p:nvCxnSpPr>
          <p:spPr>
            <a:xfrm flipH="1">
              <a:off x="1541452" y="2381347"/>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E0E63E-7940-1444-98E6-BA4F78081669}"/>
                </a:ext>
              </a:extLst>
            </p:cNvPr>
            <p:cNvCxnSpPr/>
            <p:nvPr/>
          </p:nvCxnSpPr>
          <p:spPr>
            <a:xfrm flipH="1">
              <a:off x="7470608"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8A458-92AC-5B4D-9412-19BB713AB044}"/>
                </a:ext>
              </a:extLst>
            </p:cNvPr>
            <p:cNvCxnSpPr/>
            <p:nvPr/>
          </p:nvCxnSpPr>
          <p:spPr>
            <a:xfrm>
              <a:off x="3497781" y="2380749"/>
              <a:ext cx="996214" cy="60885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424A2F-A80A-154C-87DA-EC27B0102924}"/>
                </a:ext>
              </a:extLst>
            </p:cNvPr>
            <p:cNvCxnSpPr/>
            <p:nvPr/>
          </p:nvCxnSpPr>
          <p:spPr>
            <a:xfrm>
              <a:off x="8478861" y="2380749"/>
              <a:ext cx="1968367" cy="60825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32CFC-AA42-4D41-BF6F-72D5577B7472}"/>
                    </a:ext>
                  </a:extLst>
                </p:cNvPr>
                <p:cNvSpPr txBox="1"/>
                <p:nvPr/>
              </p:nvSpPr>
              <p:spPr>
                <a:xfrm>
                  <a:off x="5621794" y="51054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p:sp>
              <p:nvSpPr>
                <p:cNvPr id="40" name="TextBox 39">
                  <a:extLst>
                    <a:ext uri="{FF2B5EF4-FFF2-40B4-BE49-F238E27FC236}">
                      <a16:creationId xmlns:a16="http://schemas.microsoft.com/office/drawing/2014/main" id="{78D32CFC-AA42-4D41-BF6F-72D5577B7472}"/>
                    </a:ext>
                  </a:extLst>
                </p:cNvPr>
                <p:cNvSpPr txBox="1">
                  <a:spLocks noRot="1" noChangeAspect="1" noMove="1" noResize="1" noEditPoints="1" noAdjustHandles="1" noChangeArrowheads="1" noChangeShapeType="1" noTextEdit="1"/>
                </p:cNvSpPr>
                <p:nvPr/>
              </p:nvSpPr>
              <p:spPr>
                <a:xfrm>
                  <a:off x="5621794" y="510540"/>
                  <a:ext cx="360988" cy="517488"/>
                </a:xfrm>
                <a:prstGeom prst="rect">
                  <a:avLst/>
                </a:prstGeom>
                <a:blipFill>
                  <a:blip r:embed="rId3"/>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26E4667-1DE6-E14A-9EC1-F97DBB065FDB}"/>
                    </a:ext>
                  </a:extLst>
                </p:cNvPr>
                <p:cNvSpPr txBox="1"/>
                <p:nvPr/>
              </p:nvSpPr>
              <p:spPr>
                <a:xfrm>
                  <a:off x="3136792" y="181331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p:sp>
              <p:nvSpPr>
                <p:cNvPr id="41" name="TextBox 40">
                  <a:extLst>
                    <a:ext uri="{FF2B5EF4-FFF2-40B4-BE49-F238E27FC236}">
                      <a16:creationId xmlns:a16="http://schemas.microsoft.com/office/drawing/2014/main" id="{B26E4667-1DE6-E14A-9EC1-F97DBB065FDB}"/>
                    </a:ext>
                  </a:extLst>
                </p:cNvPr>
                <p:cNvSpPr txBox="1">
                  <a:spLocks noRot="1" noChangeAspect="1" noMove="1" noResize="1" noEditPoints="1" noAdjustHandles="1" noChangeArrowheads="1" noChangeShapeType="1" noTextEdit="1"/>
                </p:cNvSpPr>
                <p:nvPr/>
              </p:nvSpPr>
              <p:spPr>
                <a:xfrm>
                  <a:off x="3136792" y="1813315"/>
                  <a:ext cx="360988" cy="517488"/>
                </a:xfrm>
                <a:prstGeom prst="rect">
                  <a:avLst/>
                </a:prstGeom>
                <a:blipFill>
                  <a:blip r:embed="rId4"/>
                  <a:stretch>
                    <a:fillRect l="-15385"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7B39AA9-1930-474B-B5A0-6164DDC784BF}"/>
                    </a:ext>
                  </a:extLst>
                </p:cNvPr>
                <p:cNvSpPr txBox="1"/>
                <p:nvPr/>
              </p:nvSpPr>
              <p:spPr>
                <a:xfrm>
                  <a:off x="8117872" y="1838235"/>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3</m:t>
                            </m:r>
                          </m:sub>
                        </m:sSub>
                      </m:oMath>
                    </m:oMathPara>
                  </a14:m>
                  <a:endParaRPr lang="en-US" sz="2400" dirty="0">
                    <a:solidFill>
                      <a:schemeClr val="bg1"/>
                    </a:solidFill>
                  </a:endParaRPr>
                </a:p>
              </p:txBody>
            </p:sp>
          </mc:Choice>
          <mc:Fallback>
            <p:sp>
              <p:nvSpPr>
                <p:cNvPr id="42" name="TextBox 41">
                  <a:extLst>
                    <a:ext uri="{FF2B5EF4-FFF2-40B4-BE49-F238E27FC236}">
                      <a16:creationId xmlns:a16="http://schemas.microsoft.com/office/drawing/2014/main" id="{E7B39AA9-1930-474B-B5A0-6164DDC784BF}"/>
                    </a:ext>
                  </a:extLst>
                </p:cNvPr>
                <p:cNvSpPr txBox="1">
                  <a:spLocks noRot="1" noChangeAspect="1" noMove="1" noResize="1" noEditPoints="1" noAdjustHandles="1" noChangeArrowheads="1" noChangeShapeType="1" noTextEdit="1"/>
                </p:cNvSpPr>
                <p:nvPr/>
              </p:nvSpPr>
              <p:spPr>
                <a:xfrm>
                  <a:off x="8117872" y="1838235"/>
                  <a:ext cx="360988" cy="517488"/>
                </a:xfrm>
                <a:prstGeom prst="rect">
                  <a:avLst/>
                </a:prstGeom>
                <a:blipFill>
                  <a:blip r:embed="rId5"/>
                  <a:stretch>
                    <a:fillRect l="-7143"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6AA89AA-5F19-6F43-B4F5-21C32680C953}"/>
                    </a:ext>
                  </a:extLst>
                </p:cNvPr>
                <p:cNvSpPr txBox="1"/>
                <p:nvPr/>
              </p:nvSpPr>
              <p:spPr>
                <a:xfrm>
                  <a:off x="1070709"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4</m:t>
                            </m:r>
                          </m:sub>
                        </m:sSub>
                      </m:oMath>
                    </m:oMathPara>
                  </a14:m>
                  <a:endParaRPr lang="en-US" sz="2400" dirty="0">
                    <a:solidFill>
                      <a:schemeClr val="bg1"/>
                    </a:solidFill>
                  </a:endParaRPr>
                </a:p>
              </p:txBody>
            </p:sp>
          </mc:Choice>
          <mc:Fallback>
            <p:sp>
              <p:nvSpPr>
                <p:cNvPr id="43" name="TextBox 42">
                  <a:extLst>
                    <a:ext uri="{FF2B5EF4-FFF2-40B4-BE49-F238E27FC236}">
                      <a16:creationId xmlns:a16="http://schemas.microsoft.com/office/drawing/2014/main" id="{66AA89AA-5F19-6F43-B4F5-21C32680C953}"/>
                    </a:ext>
                  </a:extLst>
                </p:cNvPr>
                <p:cNvSpPr txBox="1">
                  <a:spLocks noRot="1" noChangeAspect="1" noMove="1" noResize="1" noEditPoints="1" noAdjustHandles="1" noChangeArrowheads="1" noChangeShapeType="1" noTextEdit="1"/>
                </p:cNvSpPr>
                <p:nvPr/>
              </p:nvSpPr>
              <p:spPr>
                <a:xfrm>
                  <a:off x="1070709" y="3021021"/>
                  <a:ext cx="360988" cy="517488"/>
                </a:xfrm>
                <a:prstGeom prst="rect">
                  <a:avLst/>
                </a:prstGeom>
                <a:blipFill>
                  <a:blip r:embed="rId6"/>
                  <a:stretch>
                    <a:fillRect l="-14286" r="-17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34DE420-D6B9-CE47-A1AE-3AE100887FBD}"/>
                    </a:ext>
                  </a:extLst>
                </p:cNvPr>
                <p:cNvSpPr txBox="1"/>
                <p:nvPr/>
              </p:nvSpPr>
              <p:spPr>
                <a:xfrm>
                  <a:off x="4145048" y="3021021"/>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5</m:t>
                            </m:r>
                          </m:sub>
                        </m:sSub>
                      </m:oMath>
                    </m:oMathPara>
                  </a14:m>
                  <a:endParaRPr lang="en-US" sz="2400" dirty="0">
                    <a:solidFill>
                      <a:schemeClr val="bg1"/>
                    </a:solidFill>
                  </a:endParaRPr>
                </a:p>
              </p:txBody>
            </p:sp>
          </mc:Choice>
          <mc:Fallback>
            <p:sp>
              <p:nvSpPr>
                <p:cNvPr id="44" name="TextBox 43">
                  <a:extLst>
                    <a:ext uri="{FF2B5EF4-FFF2-40B4-BE49-F238E27FC236}">
                      <a16:creationId xmlns:a16="http://schemas.microsoft.com/office/drawing/2014/main" id="{C34DE420-D6B9-CE47-A1AE-3AE100887FBD}"/>
                    </a:ext>
                  </a:extLst>
                </p:cNvPr>
                <p:cNvSpPr txBox="1">
                  <a:spLocks noRot="1" noChangeAspect="1" noMove="1" noResize="1" noEditPoints="1" noAdjustHandles="1" noChangeArrowheads="1" noChangeShapeType="1" noTextEdit="1"/>
                </p:cNvSpPr>
                <p:nvPr/>
              </p:nvSpPr>
              <p:spPr>
                <a:xfrm>
                  <a:off x="4145048" y="3021021"/>
                  <a:ext cx="360988" cy="517488"/>
                </a:xfrm>
                <a:prstGeom prst="rect">
                  <a:avLst/>
                </a:prstGeom>
                <a:blipFill>
                  <a:blip r:embed="rId7"/>
                  <a:stretch>
                    <a:fillRect l="-7692" r="-19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84D2BAA-2AC1-834E-8D53-A5C039327897}"/>
                    </a:ext>
                  </a:extLst>
                </p:cNvPr>
                <p:cNvSpPr txBox="1"/>
                <p:nvPr/>
              </p:nvSpPr>
              <p:spPr>
                <a:xfrm>
                  <a:off x="7038355"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6</m:t>
                            </m:r>
                          </m:sub>
                        </m:sSub>
                      </m:oMath>
                    </m:oMathPara>
                  </a14:m>
                  <a:endParaRPr lang="en-US" sz="2400" dirty="0">
                    <a:solidFill>
                      <a:schemeClr val="bg1"/>
                    </a:solidFill>
                  </a:endParaRPr>
                </a:p>
              </p:txBody>
            </p:sp>
          </mc:Choice>
          <mc:Fallback>
            <p:sp>
              <p:nvSpPr>
                <p:cNvPr id="45" name="TextBox 44">
                  <a:extLst>
                    <a:ext uri="{FF2B5EF4-FFF2-40B4-BE49-F238E27FC236}">
                      <a16:creationId xmlns:a16="http://schemas.microsoft.com/office/drawing/2014/main" id="{684D2BAA-2AC1-834E-8D53-A5C039327897}"/>
                    </a:ext>
                  </a:extLst>
                </p:cNvPr>
                <p:cNvSpPr txBox="1">
                  <a:spLocks noRot="1" noChangeAspect="1" noMove="1" noResize="1" noEditPoints="1" noAdjustHandles="1" noChangeArrowheads="1" noChangeShapeType="1" noTextEdit="1"/>
                </p:cNvSpPr>
                <p:nvPr/>
              </p:nvSpPr>
              <p:spPr>
                <a:xfrm>
                  <a:off x="7038355" y="3015220"/>
                  <a:ext cx="360988" cy="517488"/>
                </a:xfrm>
                <a:prstGeom prst="rect">
                  <a:avLst/>
                </a:prstGeom>
                <a:blipFill>
                  <a:blip r:embed="rId8"/>
                  <a:stretch>
                    <a:fillRect l="-7143" r="-1785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3B6A8AF-9F98-A649-A3FC-7E2F87CAD1CC}"/>
                    </a:ext>
                  </a:extLst>
                </p:cNvPr>
                <p:cNvSpPr txBox="1"/>
                <p:nvPr/>
              </p:nvSpPr>
              <p:spPr>
                <a:xfrm>
                  <a:off x="10086239" y="3015220"/>
                  <a:ext cx="360988" cy="517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𝑁</m:t>
                            </m:r>
                          </m:e>
                          <m:sub>
                            <m:r>
                              <a:rPr lang="en-US" sz="2400" i="1">
                                <a:solidFill>
                                  <a:schemeClr val="bg1"/>
                                </a:solidFill>
                                <a:latin typeface="Cambria Math" panose="02040503050406030204" pitchFamily="18" charset="0"/>
                              </a:rPr>
                              <m:t>7</m:t>
                            </m:r>
                          </m:sub>
                        </m:sSub>
                      </m:oMath>
                    </m:oMathPara>
                  </a14:m>
                  <a:endParaRPr lang="en-US" sz="2400" dirty="0">
                    <a:solidFill>
                      <a:schemeClr val="bg1"/>
                    </a:solidFill>
                  </a:endParaRPr>
                </a:p>
              </p:txBody>
            </p:sp>
          </mc:Choice>
          <mc:Fallback>
            <p:sp>
              <p:nvSpPr>
                <p:cNvPr id="46" name="TextBox 45">
                  <a:extLst>
                    <a:ext uri="{FF2B5EF4-FFF2-40B4-BE49-F238E27FC236}">
                      <a16:creationId xmlns:a16="http://schemas.microsoft.com/office/drawing/2014/main" id="{53B6A8AF-9F98-A649-A3FC-7E2F87CAD1CC}"/>
                    </a:ext>
                  </a:extLst>
                </p:cNvPr>
                <p:cNvSpPr txBox="1">
                  <a:spLocks noRot="1" noChangeAspect="1" noMove="1" noResize="1" noEditPoints="1" noAdjustHandles="1" noChangeArrowheads="1" noChangeShapeType="1" noTextEdit="1"/>
                </p:cNvSpPr>
                <p:nvPr/>
              </p:nvSpPr>
              <p:spPr>
                <a:xfrm>
                  <a:off x="10086239" y="3015220"/>
                  <a:ext cx="360988" cy="517488"/>
                </a:xfrm>
                <a:prstGeom prst="rect">
                  <a:avLst/>
                </a:prstGeom>
                <a:blipFill>
                  <a:blip r:embed="rId9"/>
                  <a:stretch>
                    <a:fillRect l="-7143" r="-178571" b="-2703"/>
                  </a:stretch>
                </a:blipFill>
              </p:spPr>
              <p:txBody>
                <a:bodyPr/>
                <a:lstStyle/>
                <a:p>
                  <a:r>
                    <a:rPr lang="en-US">
                      <a:noFill/>
                    </a:rPr>
                    <a:t> </a:t>
                  </a:r>
                </a:p>
              </p:txBody>
            </p:sp>
          </mc:Fallback>
        </mc:AlternateContent>
      </p:grpSp>
    </p:spTree>
    <p:extLst>
      <p:ext uri="{BB962C8B-B14F-4D97-AF65-F5344CB8AC3E}">
        <p14:creationId xmlns:p14="http://schemas.microsoft.com/office/powerpoint/2010/main" val="1570869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0606-BFD3-2B4C-84D7-BA382A18BE5D}"/>
              </a:ext>
            </a:extLst>
          </p:cNvPr>
          <p:cNvSpPr>
            <a:spLocks noGrp="1"/>
          </p:cNvSpPr>
          <p:nvPr>
            <p:ph type="title"/>
          </p:nvPr>
        </p:nvSpPr>
        <p:spPr/>
        <p:txBody>
          <a:bodyPr>
            <a:normAutofit/>
          </a:bodyPr>
          <a:lstStyle/>
          <a:p>
            <a:r>
              <a:rPr lang="en-US" dirty="0"/>
              <a:t>Ethereum State Transition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F89BFA-AEA3-0B46-AFF6-B79CB1E1E16A}"/>
                  </a:ext>
                </a:extLst>
              </p:cNvPr>
              <p:cNvSpPr>
                <a:spLocks noGrp="1"/>
              </p:cNvSpPr>
              <p:nvPr>
                <p:ph idx="1"/>
              </p:nvPr>
            </p:nvSpPr>
            <p:spPr/>
            <p:txBody>
              <a:bodyPr>
                <a:normAutofit/>
              </a:bodyPr>
              <a:lstStyle/>
              <a:p>
                <a:r>
                  <a:rPr lang="en-US" dirty="0"/>
                  <a:t>Applying a single transaction </a:t>
                </a:r>
                <a:r>
                  <a:rPr lang="en-US" i="1" dirty="0"/>
                  <a:t>T</a:t>
                </a:r>
                <a:r>
                  <a:rPr lang="en-US" dirty="0"/>
                  <a:t> to a state </a:t>
                </a:r>
                <a:r>
                  <a:rPr lang="en-US" i="1" dirty="0"/>
                  <a:t>S</a:t>
                </a:r>
                <a:r>
                  <a:rPr lang="en-US" dirty="0"/>
                  <a:t> produces a new state</a:t>
                </a:r>
                <a:br>
                  <a:rPr lang="en-US" i="1" dirty="0"/>
                </a:br>
                <a:br>
                  <a:rPr lang="en-US" i="1" dirty="0"/>
                </a:br>
                <a:br>
                  <a:rPr lang="en-US" i="1" dirty="0"/>
                </a:br>
                <a:endParaRPr lang="en-US" i="1" dirty="0"/>
              </a:p>
              <a:p>
                <a:r>
                  <a:rPr lang="en-US" dirty="0"/>
                  <a:t>A block </a:t>
                </a:r>
                <a:r>
                  <a:rPr lang="en-US" i="1" dirty="0"/>
                  <a:t>B</a:t>
                </a:r>
                <a:r>
                  <a:rPr lang="en-US" dirty="0"/>
                  <a:t> contains multiple transactions </a:t>
                </a:r>
                <a:r>
                  <a:rPr lang="en-US" i="1" dirty="0"/>
                  <a:t>T</a:t>
                </a:r>
                <a:r>
                  <a:rPr lang="en-US" i="1" baseline="-25000" dirty="0"/>
                  <a:t>1</a:t>
                </a:r>
                <a:r>
                  <a:rPr lang="en-US" i="1" dirty="0"/>
                  <a:t>, T</a:t>
                </a:r>
                <a:r>
                  <a:rPr lang="en-US" i="1" baseline="-25000" dirty="0"/>
                  <a:t>2</a:t>
                </a:r>
                <a:r>
                  <a:rPr lang="en-US" i="1" dirty="0"/>
                  <a:t>, …, T</a:t>
                </a:r>
                <a:r>
                  <a:rPr lang="en-US" i="1" baseline="-25000" dirty="0"/>
                  <a:t>n</a:t>
                </a:r>
                <a:br>
                  <a:rPr lang="en-US" i="1" baseline="-25000" dirty="0"/>
                </a:br>
                <a:endParaRPr lang="en-US" sz="4000" i="1" dirty="0"/>
              </a:p>
              <a:p>
                <a:pPr marL="0" indent="0" algn="ctr">
                  <a:buNone/>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𝑆𝑇𝐹</m:t>
                      </m:r>
                      <m:d>
                        <m:dPr>
                          <m:ctrlPr>
                            <a:rPr lang="en-US" sz="4000" i="1">
                              <a:latin typeface="Cambria Math" panose="02040503050406030204" pitchFamily="18" charset="0"/>
                            </a:rPr>
                          </m:ctrlPr>
                        </m:dPr>
                        <m:e>
                          <m:r>
                            <a:rPr lang="en-US" sz="4000" i="1">
                              <a:latin typeface="Cambria Math" panose="02040503050406030204" pitchFamily="18" charset="0"/>
                            </a:rPr>
                            <m:t>𝑆</m:t>
                          </m:r>
                          <m:r>
                            <a:rPr lang="en-US" sz="4000" i="1">
                              <a:latin typeface="Cambria Math" panose="02040503050406030204" pitchFamily="18" charset="0"/>
                            </a:rPr>
                            <m:t>,</m:t>
                          </m:r>
                          <m:r>
                            <a:rPr lang="en-US" sz="4000" i="1">
                              <a:latin typeface="Cambria Math" panose="02040503050406030204" pitchFamily="18" charset="0"/>
                            </a:rPr>
                            <m:t>𝐵</m:t>
                          </m:r>
                        </m:e>
                      </m:d>
                      <m:r>
                        <a:rPr lang="en-US" sz="4000" i="1">
                          <a:latin typeface="Cambria Math" panose="02040503050406030204" pitchFamily="18" charset="0"/>
                        </a:rPr>
                        <m:t>→</m:t>
                      </m:r>
                      <m:r>
                        <a:rPr lang="en-US" sz="4000" i="1">
                          <a:latin typeface="Cambria Math" panose="02040503050406030204" pitchFamily="18" charset="0"/>
                        </a:rPr>
                        <m:t>𝑆</m:t>
                      </m:r>
                      <m:r>
                        <a:rPr lang="en-US" sz="4000" i="1">
                          <a:latin typeface="Cambria Math" panose="02040503050406030204" pitchFamily="18" charset="0"/>
                        </a:rPr>
                        <m:t>′</m:t>
                      </m:r>
                    </m:oMath>
                  </m:oMathPara>
                </a14:m>
                <a:endParaRPr lang="en-US" sz="4000" dirty="0"/>
              </a:p>
              <a:p>
                <a:endParaRPr lang="en-US" i="1" dirty="0"/>
              </a:p>
              <a:p>
                <a:r>
                  <a:rPr lang="en-US" i="1" dirty="0"/>
                  <a:t>B</a:t>
                </a:r>
                <a:r>
                  <a:rPr lang="en-US" dirty="0"/>
                  <a:t> contains the state root hash of </a:t>
                </a:r>
                <a:r>
                  <a:rPr lang="en-US" i="1" dirty="0"/>
                  <a:t>S’ </a:t>
                </a:r>
                <a:r>
                  <a:rPr lang="en-US" dirty="0"/>
                  <a:t>in its block header</a:t>
                </a:r>
                <a:endParaRPr lang="en-US" i="1" dirty="0"/>
              </a:p>
              <a:p>
                <a:pPr marL="0" indent="0" algn="ctr">
                  <a:buNone/>
                </a:pPr>
                <a:endParaRPr lang="en-US" i="1" baseline="-25000" dirty="0"/>
              </a:p>
            </p:txBody>
          </p:sp>
        </mc:Choice>
        <mc:Fallback>
          <p:sp>
            <p:nvSpPr>
              <p:cNvPr id="3" name="Content Placeholder 2">
                <a:extLst>
                  <a:ext uri="{FF2B5EF4-FFF2-40B4-BE49-F238E27FC236}">
                    <a16:creationId xmlns:a16="http://schemas.microsoft.com/office/drawing/2014/main" id="{CDF89BFA-AEA3-0B46-AFF6-B79CB1E1E16A}"/>
                  </a:ext>
                </a:extLst>
              </p:cNvPr>
              <p:cNvSpPr>
                <a:spLocks noGrp="1" noRot="1" noChangeAspect="1" noMove="1" noResize="1" noEditPoints="1" noAdjustHandles="1" noChangeArrowheads="1" noChangeShapeType="1" noTextEdit="1"/>
              </p:cNvSpPr>
              <p:nvPr>
                <p:ph idx="1"/>
              </p:nvPr>
            </p:nvSpPr>
            <p:spPr>
              <a:blipFill>
                <a:blip r:embed="rId3"/>
                <a:stretch>
                  <a:fillRect l="-965" t="-2632" b="-1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A6CDDD-EB28-A14E-A6CB-82C0F44DBA57}"/>
              </a:ext>
            </a:extLst>
          </p:cNvPr>
          <p:cNvSpPr>
            <a:spLocks noGrp="1"/>
          </p:cNvSpPr>
          <p:nvPr>
            <p:ph type="sldNum" sz="quarter" idx="12"/>
          </p:nvPr>
        </p:nvSpPr>
        <p:spPr/>
        <p:txBody>
          <a:bodyPr/>
          <a:lstStyle/>
          <a:p>
            <a:fld id="{6AAD8B0F-0092-5844-912A-348AA0D900D9}" type="slidenum">
              <a:rPr lang="en-US" smtClean="0"/>
              <a:t>19</a:t>
            </a:fld>
            <a:endParaRPr lang="en-US"/>
          </a:p>
        </p:txBody>
      </p:sp>
    </p:spTree>
    <p:extLst>
      <p:ext uri="{BB962C8B-B14F-4D97-AF65-F5344CB8AC3E}">
        <p14:creationId xmlns:p14="http://schemas.microsoft.com/office/powerpoint/2010/main" val="76891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BF8E-E8B9-BA47-86C2-F62F1463A3A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BC72D7D-AF3F-C44C-9ED1-3585E8DE285B}"/>
              </a:ext>
            </a:extLst>
          </p:cNvPr>
          <p:cNvSpPr>
            <a:spLocks noGrp="1"/>
          </p:cNvSpPr>
          <p:nvPr>
            <p:ph idx="1"/>
          </p:nvPr>
        </p:nvSpPr>
        <p:spPr/>
        <p:txBody>
          <a:bodyPr/>
          <a:lstStyle/>
          <a:p>
            <a:r>
              <a:rPr lang="en-US" dirty="0"/>
              <a:t>Motivation</a:t>
            </a:r>
          </a:p>
          <a:p>
            <a:r>
              <a:rPr lang="en-US" dirty="0"/>
              <a:t>Background</a:t>
            </a:r>
          </a:p>
          <a:p>
            <a:r>
              <a:rPr lang="en-US" dirty="0"/>
              <a:t>Stateless Clients</a:t>
            </a:r>
          </a:p>
          <a:p>
            <a:r>
              <a:rPr lang="en-US" dirty="0"/>
              <a:t>Implementation</a:t>
            </a:r>
          </a:p>
          <a:p>
            <a:r>
              <a:rPr lang="en-US" dirty="0"/>
              <a:t>Results</a:t>
            </a:r>
          </a:p>
          <a:p>
            <a:r>
              <a:rPr lang="en-US" dirty="0"/>
              <a:t>Conclusions and Future Work</a:t>
            </a:r>
          </a:p>
        </p:txBody>
      </p:sp>
      <p:sp>
        <p:nvSpPr>
          <p:cNvPr id="4" name="Slide Number Placeholder 3">
            <a:extLst>
              <a:ext uri="{FF2B5EF4-FFF2-40B4-BE49-F238E27FC236}">
                <a16:creationId xmlns:a16="http://schemas.microsoft.com/office/drawing/2014/main" id="{8EED0D26-54D2-0F46-86A1-AFB8BA89AF99}"/>
              </a:ext>
            </a:extLst>
          </p:cNvPr>
          <p:cNvSpPr>
            <a:spLocks noGrp="1"/>
          </p:cNvSpPr>
          <p:nvPr>
            <p:ph type="sldNum" sz="quarter" idx="12"/>
          </p:nvPr>
        </p:nvSpPr>
        <p:spPr/>
        <p:txBody>
          <a:bodyPr/>
          <a:lstStyle/>
          <a:p>
            <a:fld id="{6AAD8B0F-0092-5844-912A-348AA0D900D9}" type="slidenum">
              <a:rPr lang="en-US" smtClean="0"/>
              <a:t>2</a:t>
            </a:fld>
            <a:endParaRPr lang="en-US"/>
          </a:p>
        </p:txBody>
      </p:sp>
    </p:spTree>
    <p:extLst>
      <p:ext uri="{BB962C8B-B14F-4D97-AF65-F5344CB8AC3E}">
        <p14:creationId xmlns:p14="http://schemas.microsoft.com/office/powerpoint/2010/main" val="122108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DAE0-1D86-6443-A9AA-CDC18E1742E7}"/>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992DDE04-B7B5-6F44-AD85-4DCB44C5B833}"/>
              </a:ext>
            </a:extLst>
          </p:cNvPr>
          <p:cNvSpPr>
            <a:spLocks noGrp="1"/>
          </p:cNvSpPr>
          <p:nvPr>
            <p:ph idx="1"/>
          </p:nvPr>
        </p:nvSpPr>
        <p:spPr/>
        <p:txBody>
          <a:bodyPr/>
          <a:lstStyle/>
          <a:p>
            <a:r>
              <a:rPr lang="en-US" dirty="0"/>
              <a:t>Ethereum is a distributed system</a:t>
            </a:r>
          </a:p>
          <a:p>
            <a:r>
              <a:rPr lang="en-US" dirty="0"/>
              <a:t>Every node stores the blockchain and participates in verifying blocks</a:t>
            </a:r>
          </a:p>
          <a:p>
            <a:r>
              <a:rPr lang="en-US" i="1" dirty="0"/>
              <a:t>Miners</a:t>
            </a:r>
            <a:r>
              <a:rPr lang="en-US" dirty="0"/>
              <a:t> create blocks from transactions they receive from </a:t>
            </a:r>
            <a:r>
              <a:rPr lang="en-US" i="1" dirty="0"/>
              <a:t>users</a:t>
            </a:r>
            <a:r>
              <a:rPr lang="en-US" dirty="0"/>
              <a:t> and send them to other nodes (</a:t>
            </a:r>
            <a:r>
              <a:rPr lang="en-US" i="1" dirty="0"/>
              <a:t>verifiers</a:t>
            </a:r>
            <a:r>
              <a:rPr lang="en-US" dirty="0"/>
              <a:t>)</a:t>
            </a:r>
          </a:p>
          <a:p>
            <a:r>
              <a:rPr lang="en-US" dirty="0"/>
              <a:t>Miners get rewarded</a:t>
            </a:r>
          </a:p>
          <a:p>
            <a:r>
              <a:rPr lang="en-US" dirty="0"/>
              <a:t>Verifiers get blocks, re-execute transactions</a:t>
            </a:r>
          </a:p>
          <a:p>
            <a:pPr marL="0" indent="0">
              <a:buNone/>
            </a:pPr>
            <a:endParaRPr lang="en-US" i="1" dirty="0"/>
          </a:p>
          <a:p>
            <a:endParaRPr lang="en-US" dirty="0"/>
          </a:p>
          <a:p>
            <a:endParaRPr lang="en-US" dirty="0"/>
          </a:p>
        </p:txBody>
      </p:sp>
      <p:sp>
        <p:nvSpPr>
          <p:cNvPr id="4" name="Slide Number Placeholder 3">
            <a:extLst>
              <a:ext uri="{FF2B5EF4-FFF2-40B4-BE49-F238E27FC236}">
                <a16:creationId xmlns:a16="http://schemas.microsoft.com/office/drawing/2014/main" id="{2C475F25-6EC7-AF46-A6A5-31C07B44BBB5}"/>
              </a:ext>
            </a:extLst>
          </p:cNvPr>
          <p:cNvSpPr>
            <a:spLocks noGrp="1"/>
          </p:cNvSpPr>
          <p:nvPr>
            <p:ph type="sldNum" sz="quarter" idx="12"/>
          </p:nvPr>
        </p:nvSpPr>
        <p:spPr/>
        <p:txBody>
          <a:bodyPr/>
          <a:lstStyle/>
          <a:p>
            <a:fld id="{6AAD8B0F-0092-5844-912A-348AA0D900D9}" type="slidenum">
              <a:rPr lang="en-US" smtClean="0"/>
              <a:t>20</a:t>
            </a:fld>
            <a:endParaRPr lang="en-US"/>
          </a:p>
        </p:txBody>
      </p:sp>
    </p:spTree>
    <p:extLst>
      <p:ext uri="{BB962C8B-B14F-4D97-AF65-F5344CB8AC3E}">
        <p14:creationId xmlns:p14="http://schemas.microsoft.com/office/powerpoint/2010/main" val="12321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lnSpcReduction="10000"/>
              </a:bodyPr>
              <a:lstStyle/>
              <a:p>
                <a:r>
                  <a:rPr lang="en-US" dirty="0"/>
                  <a:t>A proposal to improve performance by reducing I/O</a:t>
                </a:r>
              </a:p>
              <a:p>
                <a:r>
                  <a:rPr lang="en-US" i="1" dirty="0"/>
                  <a:t>Clients</a:t>
                </a:r>
                <a:r>
                  <a:rPr lang="en-US" dirty="0"/>
                  <a:t> = nodes</a:t>
                </a:r>
              </a:p>
              <a:p>
                <a:r>
                  <a:rPr lang="en-US" dirty="0"/>
                  <a:t>Changes state transition function</a:t>
                </a:r>
              </a:p>
              <a:p>
                <a:pPr lvl="1"/>
                <a:r>
                  <a:rPr lang="en-US" dirty="0"/>
                  <a:t>Old: </a:t>
                </a:r>
                <a14:m>
                  <m:oMath xmlns:m="http://schemas.openxmlformats.org/officeDocument/2006/math">
                    <m:r>
                      <a:rPr lang="en-US" sz="2800" i="1">
                        <a:latin typeface="Cambria Math" panose="02040503050406030204" pitchFamily="18" charset="0"/>
                      </a:rPr>
                      <m:t>𝑆𝑇𝐹</m:t>
                    </m:r>
                    <m:d>
                      <m:dPr>
                        <m:ctrlPr>
                          <a:rPr lang="en-US" sz="2800" i="1">
                            <a:latin typeface="Cambria Math" panose="02040503050406030204" pitchFamily="18" charset="0"/>
                          </a:rPr>
                        </m:ctrlPr>
                      </m:dPr>
                      <m:e>
                        <m:r>
                          <a:rPr lang="en-US" sz="2800" i="1">
                            <a:latin typeface="Cambria Math" panose="02040503050406030204" pitchFamily="18" charset="0"/>
                          </a:rPr>
                          <m:t>𝑆</m:t>
                        </m:r>
                        <m:r>
                          <a:rPr lang="en-US" sz="2800" i="1">
                            <a:latin typeface="Cambria Math" panose="02040503050406030204" pitchFamily="18" charset="0"/>
                          </a:rPr>
                          <m:t>,</m:t>
                        </m:r>
                        <m:r>
                          <a:rPr lang="en-US" sz="2800" i="1">
                            <a:latin typeface="Cambria Math" panose="02040503050406030204" pitchFamily="18" charset="0"/>
                          </a:rPr>
                          <m:t>𝐵</m:t>
                        </m:r>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𝑆</m:t>
                        </m:r>
                      </m:e>
                      <m:sup>
                        <m:r>
                          <a:rPr lang="en-US" sz="2800" i="1">
                            <a:latin typeface="Cambria Math" panose="02040503050406030204" pitchFamily="18" charset="0"/>
                          </a:rPr>
                          <m:t>′</m:t>
                        </m:r>
                      </m:sup>
                    </m:sSup>
                  </m:oMath>
                </a14:m>
                <a:endParaRPr lang="en-US" dirty="0"/>
              </a:p>
              <a:p>
                <a:pPr lvl="1"/>
                <a:r>
                  <a:rPr lang="en-US" dirty="0"/>
                  <a:t>New: </a:t>
                </a:r>
                <a14:m>
                  <m:oMath xmlns:m="http://schemas.openxmlformats.org/officeDocument/2006/math">
                    <m:r>
                      <a:rPr lang="en-US" sz="2800" i="1">
                        <a:latin typeface="Cambria Math" panose="02040503050406030204" pitchFamily="18" charset="0"/>
                      </a:rPr>
                      <m:t>𝑆𝑇</m:t>
                    </m:r>
                    <m:sSup>
                      <m:sSupPr>
                        <m:ctrlPr>
                          <a:rPr lang="en-US" sz="2800" i="1">
                            <a:latin typeface="Cambria Math" panose="02040503050406030204" pitchFamily="18" charset="0"/>
                          </a:rPr>
                        </m:ctrlPr>
                      </m:sSupPr>
                      <m:e>
                        <m:r>
                          <a:rPr lang="en-US" sz="2800" i="1">
                            <a:latin typeface="Cambria Math" panose="02040503050406030204" pitchFamily="18" charset="0"/>
                          </a:rPr>
                          <m:t>𝐹</m:t>
                        </m:r>
                      </m:e>
                      <m:sup>
                        <m:r>
                          <a:rPr lang="en-US" sz="2800" i="1">
                            <a:latin typeface="Cambria Math" panose="02040503050406030204" pitchFamily="18" charset="0"/>
                          </a:rPr>
                          <m:t>′</m:t>
                        </m:r>
                      </m:sup>
                    </m:s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1">
                                <a:latin typeface="Cambria Math" panose="02040503050406030204" pitchFamily="18" charset="0"/>
                              </a:rPr>
                              <m:t>𝑆</m:t>
                            </m:r>
                          </m:sub>
                        </m:sSub>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𝑊</m:t>
                        </m:r>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1">
                            <a:latin typeface="Cambria Math" panose="02040503050406030204" pitchFamily="18" charset="0"/>
                          </a:rPr>
                          <m:t>𝑆</m:t>
                        </m:r>
                        <m:r>
                          <a:rPr lang="en-US" sz="2800" i="1">
                            <a:latin typeface="Cambria Math" panose="02040503050406030204" pitchFamily="18" charset="0"/>
                          </a:rPr>
                          <m:t>′</m:t>
                        </m:r>
                      </m:sub>
                    </m:sSub>
                  </m:oMath>
                </a14:m>
                <a:endParaRPr lang="en-US" sz="2800" dirty="0"/>
              </a:p>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𝑆</m:t>
                        </m:r>
                      </m:sub>
                    </m:sSub>
                  </m:oMath>
                </a14:m>
                <a:r>
                  <a:rPr lang="en-US" sz="3200" dirty="0"/>
                  <a:t> </a:t>
                </a:r>
                <a:r>
                  <a:rPr lang="en-US" dirty="0"/>
                  <a:t>is the state root hash of </a:t>
                </a:r>
                <a:r>
                  <a:rPr lang="en-US" i="1" dirty="0"/>
                  <a:t>S</a:t>
                </a:r>
                <a:r>
                  <a:rPr lang="en-US" dirty="0"/>
                  <a:t>, </a:t>
                </a:r>
                <a:r>
                  <a:rPr lang="en-US" i="1" dirty="0"/>
                  <a:t>W</a:t>
                </a:r>
                <a:r>
                  <a:rPr lang="en-US" dirty="0"/>
                  <a:t> is a “witness” for block </a:t>
                </a:r>
                <a:r>
                  <a:rPr lang="en-US" i="1" dirty="0"/>
                  <a:t>B</a:t>
                </a:r>
                <a:endParaRPr lang="en-US" dirty="0"/>
              </a:p>
              <a:p>
                <a:r>
                  <a:rPr lang="en-US" dirty="0"/>
                  <a:t>Witness: the set of Merkle proofs of all state values execution of </a:t>
                </a:r>
                <a:r>
                  <a:rPr lang="en-US" i="1" dirty="0"/>
                  <a:t>B</a:t>
                </a:r>
                <a:r>
                  <a:rPr lang="en-US" dirty="0"/>
                  <a:t> touches</a:t>
                </a:r>
              </a:p>
              <a:p>
                <a:r>
                  <a:rPr lang="en-US" dirty="0"/>
                  <a:t>Verifier nodes don’t need to store the state </a:t>
                </a:r>
                <a:r>
                  <a:rPr lang="en-US" dirty="0" err="1"/>
                  <a:t>trie</a:t>
                </a:r>
                <a:r>
                  <a:rPr lang="en-US" dirty="0"/>
                  <a:t>! </a:t>
                </a:r>
                <a:br>
                  <a:rPr lang="en-US" dirty="0"/>
                </a:br>
                <a:r>
                  <a:rPr lang="en-US" dirty="0"/>
                  <a:t>→ Less I/O for verification</a:t>
                </a:r>
              </a:p>
              <a:p>
                <a:endParaRPr lang="en-US" dirty="0"/>
              </a:p>
            </p:txBody>
          </p:sp>
        </mc:Choice>
        <mc:Fallback>
          <p:sp>
            <p:nvSpPr>
              <p:cNvPr id="3" name="Content Placeholder 2">
                <a:extLst>
                  <a:ext uri="{FF2B5EF4-FFF2-40B4-BE49-F238E27FC236}">
                    <a16:creationId xmlns:a16="http://schemas.microsoft.com/office/drawing/2014/main" id="{52E323A3-8750-2549-8182-7D5C72F2183E}"/>
                  </a:ext>
                </a:extLst>
              </p:cNvPr>
              <p:cNvSpPr>
                <a:spLocks noGrp="1" noRot="1" noChangeAspect="1" noMove="1" noResize="1" noEditPoints="1" noAdjustHandles="1" noChangeArrowheads="1" noChangeShapeType="1" noTextEdit="1"/>
              </p:cNvSpPr>
              <p:nvPr>
                <p:ph idx="1"/>
              </p:nvPr>
            </p:nvSpPr>
            <p:spPr>
              <a:blipFill>
                <a:blip r:embed="rId3"/>
                <a:stretch>
                  <a:fillRect l="-1206" t="-3509" b="-32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B8FCD9-D281-F14B-9F82-48D0E15F7D7C}"/>
              </a:ext>
            </a:extLst>
          </p:cNvPr>
          <p:cNvSpPr>
            <a:spLocks noGrp="1"/>
          </p:cNvSpPr>
          <p:nvPr>
            <p:ph type="sldNum" sz="quarter" idx="12"/>
          </p:nvPr>
        </p:nvSpPr>
        <p:spPr/>
        <p:txBody>
          <a:bodyPr/>
          <a:lstStyle/>
          <a:p>
            <a:fld id="{6AAD8B0F-0092-5844-912A-348AA0D900D9}" type="slidenum">
              <a:rPr lang="en-US" smtClean="0"/>
              <a:t>21</a:t>
            </a:fld>
            <a:endParaRPr lang="en-US"/>
          </a:p>
        </p:txBody>
      </p:sp>
    </p:spTree>
    <p:extLst>
      <p:ext uri="{BB962C8B-B14F-4D97-AF65-F5344CB8AC3E}">
        <p14:creationId xmlns:p14="http://schemas.microsoft.com/office/powerpoint/2010/main" val="170077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a:t>
            </a:r>
          </a:p>
        </p:txBody>
      </p:sp>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a:bodyPr>
          <a:lstStyle/>
          <a:p>
            <a:r>
              <a:rPr lang="en-US" dirty="0"/>
              <a:t>Witnesses are generated when blocks are created</a:t>
            </a:r>
          </a:p>
          <a:p>
            <a:pPr lvl="1"/>
            <a:r>
              <a:rPr lang="en-US" dirty="0"/>
              <a:t>Miner keeps track of what state values are needed to execute the block</a:t>
            </a:r>
          </a:p>
          <a:p>
            <a:pPr lvl="1"/>
            <a:endParaRPr lang="en-US" dirty="0"/>
          </a:p>
          <a:p>
            <a:r>
              <a:rPr lang="en-US" dirty="0"/>
              <a:t>Witnesses are sent along with blocks to other Ethereum nodes</a:t>
            </a:r>
          </a:p>
          <a:p>
            <a:pPr lvl="1"/>
            <a:r>
              <a:rPr lang="en-US" dirty="0"/>
              <a:t>Instead of using state </a:t>
            </a:r>
            <a:r>
              <a:rPr lang="en-US" dirty="0" err="1"/>
              <a:t>trie</a:t>
            </a:r>
            <a:r>
              <a:rPr lang="en-US" dirty="0"/>
              <a:t>, verifier nodes use the witness</a:t>
            </a:r>
          </a:p>
        </p:txBody>
      </p:sp>
      <p:sp>
        <p:nvSpPr>
          <p:cNvPr id="4" name="Slide Number Placeholder 3">
            <a:extLst>
              <a:ext uri="{FF2B5EF4-FFF2-40B4-BE49-F238E27FC236}">
                <a16:creationId xmlns:a16="http://schemas.microsoft.com/office/drawing/2014/main" id="{37730BBA-96EA-0A4E-A104-AFF52FD67A92}"/>
              </a:ext>
            </a:extLst>
          </p:cNvPr>
          <p:cNvSpPr>
            <a:spLocks noGrp="1"/>
          </p:cNvSpPr>
          <p:nvPr>
            <p:ph type="sldNum" sz="quarter" idx="12"/>
          </p:nvPr>
        </p:nvSpPr>
        <p:spPr/>
        <p:txBody>
          <a:bodyPr/>
          <a:lstStyle/>
          <a:p>
            <a:fld id="{6AAD8B0F-0092-5844-912A-348AA0D900D9}" type="slidenum">
              <a:rPr lang="en-US" smtClean="0"/>
              <a:t>22</a:t>
            </a:fld>
            <a:endParaRPr lang="en-US"/>
          </a:p>
        </p:txBody>
      </p:sp>
    </p:spTree>
    <p:extLst>
      <p:ext uri="{BB962C8B-B14F-4D97-AF65-F5344CB8AC3E}">
        <p14:creationId xmlns:p14="http://schemas.microsoft.com/office/powerpoint/2010/main" val="10600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DFB-6743-7F4B-821B-F1994089C86E}"/>
              </a:ext>
            </a:extLst>
          </p:cNvPr>
          <p:cNvSpPr>
            <a:spLocks noGrp="1"/>
          </p:cNvSpPr>
          <p:nvPr>
            <p:ph type="title"/>
          </p:nvPr>
        </p:nvSpPr>
        <p:spPr/>
        <p:txBody>
          <a:bodyPr/>
          <a:lstStyle/>
          <a:p>
            <a:r>
              <a:rPr lang="en-US" dirty="0"/>
              <a:t>Stateless Clients: Example</a:t>
            </a:r>
          </a:p>
        </p:txBody>
      </p:sp>
      <p:sp>
        <p:nvSpPr>
          <p:cNvPr id="3" name="Content Placeholder 2">
            <a:extLst>
              <a:ext uri="{FF2B5EF4-FFF2-40B4-BE49-F238E27FC236}">
                <a16:creationId xmlns:a16="http://schemas.microsoft.com/office/drawing/2014/main" id="{52E323A3-8750-2549-8182-7D5C72F2183E}"/>
              </a:ext>
            </a:extLst>
          </p:cNvPr>
          <p:cNvSpPr>
            <a:spLocks noGrp="1"/>
          </p:cNvSpPr>
          <p:nvPr>
            <p:ph idx="1"/>
          </p:nvPr>
        </p:nvSpPr>
        <p:spPr/>
        <p:txBody>
          <a:bodyPr>
            <a:normAutofit/>
          </a:bodyPr>
          <a:lstStyle/>
          <a:p>
            <a:r>
              <a:rPr lang="en-US" dirty="0"/>
              <a:t>Miner with account address </a:t>
            </a:r>
            <a:r>
              <a:rPr lang="en-US" b="1" dirty="0">
                <a:latin typeface="Consolas" panose="020B0609020204030204" pitchFamily="49" charset="0"/>
                <a:cs typeface="Consolas" panose="020B0609020204030204" pitchFamily="49" charset="0"/>
              </a:rPr>
              <a:t>0x737b…fc91</a:t>
            </a:r>
            <a:br>
              <a:rPr lang="en-US" b="1" dirty="0">
                <a:latin typeface="Consolas" panose="020B0609020204030204" pitchFamily="49" charset="0"/>
                <a:cs typeface="Consolas" panose="020B0609020204030204" pitchFamily="49" charset="0"/>
              </a:rPr>
            </a:br>
            <a:br>
              <a:rPr lang="en-US" b="1" dirty="0">
                <a:latin typeface="Consolas" panose="020B0609020204030204" pitchFamily="49" charset="0"/>
                <a:cs typeface="Consolas" panose="020B0609020204030204" pitchFamily="49" charset="0"/>
              </a:rPr>
            </a:br>
            <a:endParaRPr lang="en-US" b="1" dirty="0">
              <a:latin typeface="Consolas" panose="020B0609020204030204" pitchFamily="49" charset="0"/>
              <a:cs typeface="Consolas" panose="020B0609020204030204" pitchFamily="49" charset="0"/>
            </a:endParaRPr>
          </a:p>
          <a:p>
            <a:pPr marL="285737" indent="-285737"/>
            <a:r>
              <a:rPr lang="en-US" dirty="0"/>
              <a:t>Transfer </a:t>
            </a:r>
            <a:r>
              <a:rPr lang="en-US" b="1" dirty="0"/>
              <a:t>10 ETH </a:t>
            </a:r>
            <a:r>
              <a:rPr lang="en-US" dirty="0"/>
              <a:t>from </a:t>
            </a:r>
            <a:r>
              <a:rPr lang="en-US" b="1" dirty="0">
                <a:latin typeface="Consolas" panose="020B0609020204030204" pitchFamily="49" charset="0"/>
                <a:cs typeface="Consolas" panose="020B0609020204030204" pitchFamily="49" charset="0"/>
              </a:rPr>
              <a:t>0x1354…f78b </a:t>
            </a:r>
            <a:r>
              <a:rPr lang="en-US" dirty="0"/>
              <a:t>to </a:t>
            </a:r>
            <a:r>
              <a:rPr lang="en-US" b="1" dirty="0">
                <a:latin typeface="Consolas" panose="020B0609020204030204" pitchFamily="49" charset="0"/>
                <a:cs typeface="Consolas" panose="020B0609020204030204" pitchFamily="49" charset="0"/>
              </a:rPr>
              <a:t>0x298a…e3b1</a:t>
            </a:r>
          </a:p>
          <a:p>
            <a:pPr marL="285737" indent="-285737"/>
            <a:endParaRPr lang="en-US" b="1" dirty="0">
              <a:latin typeface="Consolas" panose="020B0609020204030204" pitchFamily="49" charset="0"/>
              <a:cs typeface="Consolas" panose="020B0609020204030204" pitchFamily="49" charset="0"/>
            </a:endParaRPr>
          </a:p>
          <a:p>
            <a:pPr marL="285737" indent="-285737"/>
            <a:r>
              <a:rPr lang="en-US" dirty="0">
                <a:cs typeface="Consolas" panose="020B0609020204030204" pitchFamily="49" charset="0"/>
              </a:rPr>
              <a:t>Block reward: </a:t>
            </a:r>
            <a:r>
              <a:rPr lang="en-US" b="1" dirty="0">
                <a:cs typeface="Consolas" panose="020B0609020204030204" pitchFamily="49" charset="0"/>
              </a:rPr>
              <a:t>5 ETH</a:t>
            </a:r>
          </a:p>
          <a:p>
            <a:pPr marL="285737" indent="-285737"/>
            <a:endParaRPr lang="en-US" dirty="0"/>
          </a:p>
        </p:txBody>
      </p:sp>
      <p:sp>
        <p:nvSpPr>
          <p:cNvPr id="4" name="Slide Number Placeholder 3">
            <a:extLst>
              <a:ext uri="{FF2B5EF4-FFF2-40B4-BE49-F238E27FC236}">
                <a16:creationId xmlns:a16="http://schemas.microsoft.com/office/drawing/2014/main" id="{37730BBA-96EA-0A4E-A104-AFF52FD67A92}"/>
              </a:ext>
            </a:extLst>
          </p:cNvPr>
          <p:cNvSpPr>
            <a:spLocks noGrp="1"/>
          </p:cNvSpPr>
          <p:nvPr>
            <p:ph type="sldNum" sz="quarter" idx="12"/>
          </p:nvPr>
        </p:nvSpPr>
        <p:spPr/>
        <p:txBody>
          <a:bodyPr/>
          <a:lstStyle/>
          <a:p>
            <a:fld id="{6AAD8B0F-0092-5844-912A-348AA0D900D9}" type="slidenum">
              <a:rPr lang="en-US" smtClean="0"/>
              <a:t>23</a:t>
            </a:fld>
            <a:endParaRPr lang="en-US"/>
          </a:p>
        </p:txBody>
      </p:sp>
    </p:spTree>
    <p:extLst>
      <p:ext uri="{BB962C8B-B14F-4D97-AF65-F5344CB8AC3E}">
        <p14:creationId xmlns:p14="http://schemas.microsoft.com/office/powerpoint/2010/main" val="238328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5872-FDF7-5D4D-A407-6B3D21120876}"/>
              </a:ext>
            </a:extLst>
          </p:cNvPr>
          <p:cNvSpPr>
            <a:spLocks noGrp="1"/>
          </p:cNvSpPr>
          <p:nvPr>
            <p:ph type="title"/>
          </p:nvPr>
        </p:nvSpPr>
        <p:spPr/>
        <p:txBody>
          <a:bodyPr/>
          <a:lstStyle/>
          <a:p>
            <a:r>
              <a:rPr lang="en-US" dirty="0"/>
              <a:t>Stateless Clients: Example</a:t>
            </a:r>
          </a:p>
        </p:txBody>
      </p:sp>
      <p:grpSp>
        <p:nvGrpSpPr>
          <p:cNvPr id="99" name="Group 98">
            <a:extLst>
              <a:ext uri="{FF2B5EF4-FFF2-40B4-BE49-F238E27FC236}">
                <a16:creationId xmlns:a16="http://schemas.microsoft.com/office/drawing/2014/main" id="{230DAADE-6063-8846-9D7E-CF3DE08856B1}"/>
              </a:ext>
            </a:extLst>
          </p:cNvPr>
          <p:cNvGrpSpPr/>
          <p:nvPr/>
        </p:nvGrpSpPr>
        <p:grpSpPr>
          <a:xfrm>
            <a:off x="838200" y="1690688"/>
            <a:ext cx="10872216" cy="4873752"/>
            <a:chOff x="580278" y="1262089"/>
            <a:chExt cx="11611722" cy="5435936"/>
          </a:xfrm>
        </p:grpSpPr>
        <p:sp>
          <p:nvSpPr>
            <p:cNvPr id="8" name="Freeform 7">
              <a:extLst>
                <a:ext uri="{FF2B5EF4-FFF2-40B4-BE49-F238E27FC236}">
                  <a16:creationId xmlns:a16="http://schemas.microsoft.com/office/drawing/2014/main" id="{E91CB02F-E7E3-C044-92A7-B4EBFCF18645}"/>
                </a:ext>
              </a:extLst>
            </p:cNvPr>
            <p:cNvSpPr/>
            <p:nvPr/>
          </p:nvSpPr>
          <p:spPr>
            <a:xfrm>
              <a:off x="9254692" y="3873610"/>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Freeform 8">
              <a:extLst>
                <a:ext uri="{FF2B5EF4-FFF2-40B4-BE49-F238E27FC236}">
                  <a16:creationId xmlns:a16="http://schemas.microsoft.com/office/drawing/2014/main" id="{6729BCF6-9CED-E94A-81FB-7FA2E88774CF}"/>
                </a:ext>
              </a:extLst>
            </p:cNvPr>
            <p:cNvSpPr/>
            <p:nvPr/>
          </p:nvSpPr>
          <p:spPr>
            <a:xfrm>
              <a:off x="6354731" y="3864992"/>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9">
              <a:extLst>
                <a:ext uri="{FF2B5EF4-FFF2-40B4-BE49-F238E27FC236}">
                  <a16:creationId xmlns:a16="http://schemas.microsoft.com/office/drawing/2014/main" id="{3455A8E7-74ED-CA40-A721-CAB2C5801CEB}"/>
                </a:ext>
              </a:extLst>
            </p:cNvPr>
            <p:cNvSpPr/>
            <p:nvPr/>
          </p:nvSpPr>
          <p:spPr>
            <a:xfrm>
              <a:off x="580278" y="3895829"/>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4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10">
              <a:extLst>
                <a:ext uri="{FF2B5EF4-FFF2-40B4-BE49-F238E27FC236}">
                  <a16:creationId xmlns:a16="http://schemas.microsoft.com/office/drawing/2014/main" id="{23E2B4BA-4D02-3D4F-B919-84A74F41861F}"/>
                </a:ext>
              </a:extLst>
            </p:cNvPr>
            <p:cNvSpPr/>
            <p:nvPr/>
          </p:nvSpPr>
          <p:spPr>
            <a:xfrm>
              <a:off x="3471751" y="3879984"/>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Rounded Rectangle 11">
              <a:extLst>
                <a:ext uri="{FF2B5EF4-FFF2-40B4-BE49-F238E27FC236}">
                  <a16:creationId xmlns:a16="http://schemas.microsoft.com/office/drawing/2014/main" id="{05D197D8-FC14-674D-8736-63F757939872}"/>
                </a:ext>
              </a:extLst>
            </p:cNvPr>
            <p:cNvSpPr/>
            <p:nvPr/>
          </p:nvSpPr>
          <p:spPr>
            <a:xfrm>
              <a:off x="4294477" y="1262089"/>
              <a:ext cx="4079713" cy="428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13" name="TextBox 12">
              <a:extLst>
                <a:ext uri="{FF2B5EF4-FFF2-40B4-BE49-F238E27FC236}">
                  <a16:creationId xmlns:a16="http://schemas.microsoft.com/office/drawing/2014/main" id="{330F71C4-CDF9-4542-B63F-D521CDBB05A0}"/>
                </a:ext>
              </a:extLst>
            </p:cNvPr>
            <p:cNvSpPr txBox="1"/>
            <p:nvPr/>
          </p:nvSpPr>
          <p:spPr>
            <a:xfrm>
              <a:off x="580278" y="516578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grpSp>
          <p:nvGrpSpPr>
            <p:cNvPr id="14" name="Group 13">
              <a:extLst>
                <a:ext uri="{FF2B5EF4-FFF2-40B4-BE49-F238E27FC236}">
                  <a16:creationId xmlns:a16="http://schemas.microsoft.com/office/drawing/2014/main" id="{1CCAC4F3-631E-6D4B-8C39-99B0CBDD9953}"/>
                </a:ext>
              </a:extLst>
            </p:cNvPr>
            <p:cNvGrpSpPr/>
            <p:nvPr/>
          </p:nvGrpSpPr>
          <p:grpSpPr>
            <a:xfrm>
              <a:off x="3273018" y="2144521"/>
              <a:ext cx="6073335" cy="356067"/>
              <a:chOff x="3459894" y="877297"/>
              <a:chExt cx="6073335" cy="160658"/>
            </a:xfrm>
          </p:grpSpPr>
          <p:sp>
            <p:nvSpPr>
              <p:cNvPr id="15" name="Rounded Rectangle 14">
                <a:extLst>
                  <a:ext uri="{FF2B5EF4-FFF2-40B4-BE49-F238E27FC236}">
                    <a16:creationId xmlns:a16="http://schemas.microsoft.com/office/drawing/2014/main" id="{C200AB33-7A6E-1346-AA46-2EBABD39D534}"/>
                  </a:ext>
                </a:extLst>
              </p:cNvPr>
              <p:cNvSpPr/>
              <p:nvPr/>
            </p:nvSpPr>
            <p:spPr>
              <a:xfrm>
                <a:off x="3459894"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ounded Rectangle 15">
                <a:extLst>
                  <a:ext uri="{FF2B5EF4-FFF2-40B4-BE49-F238E27FC236}">
                    <a16:creationId xmlns:a16="http://schemas.microsoft.com/office/drawing/2014/main" id="{8BB59E04-1311-124D-A5F6-EC3F4516FF1B}"/>
                  </a:ext>
                </a:extLst>
              </p:cNvPr>
              <p:cNvSpPr/>
              <p:nvPr/>
            </p:nvSpPr>
            <p:spPr>
              <a:xfrm>
                <a:off x="4491681"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Rounded Rectangle 16">
                <a:extLst>
                  <a:ext uri="{FF2B5EF4-FFF2-40B4-BE49-F238E27FC236}">
                    <a16:creationId xmlns:a16="http://schemas.microsoft.com/office/drawing/2014/main" id="{2AD09FDA-DD8D-344E-9617-75C66832071F}"/>
                  </a:ext>
                </a:extLst>
              </p:cNvPr>
              <p:cNvSpPr/>
              <p:nvPr/>
            </p:nvSpPr>
            <p:spPr>
              <a:xfrm>
                <a:off x="5523468"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ounded Rectangle 17">
                <a:extLst>
                  <a:ext uri="{FF2B5EF4-FFF2-40B4-BE49-F238E27FC236}">
                    <a16:creationId xmlns:a16="http://schemas.microsoft.com/office/drawing/2014/main" id="{43FECD8F-4A0D-B84E-B32F-D39F0D4BDF4D}"/>
                  </a:ext>
                </a:extLst>
              </p:cNvPr>
              <p:cNvSpPr/>
              <p:nvPr/>
            </p:nvSpPr>
            <p:spPr>
              <a:xfrm>
                <a:off x="6555255"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ounded Rectangle 18">
                <a:extLst>
                  <a:ext uri="{FF2B5EF4-FFF2-40B4-BE49-F238E27FC236}">
                    <a16:creationId xmlns:a16="http://schemas.microsoft.com/office/drawing/2014/main" id="{4CB0A971-C1BF-F54C-9B2F-459749CE0C95}"/>
                  </a:ext>
                </a:extLst>
              </p:cNvPr>
              <p:cNvSpPr/>
              <p:nvPr/>
            </p:nvSpPr>
            <p:spPr>
              <a:xfrm>
                <a:off x="7587042"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ounded Rectangle 19">
                <a:extLst>
                  <a:ext uri="{FF2B5EF4-FFF2-40B4-BE49-F238E27FC236}">
                    <a16:creationId xmlns:a16="http://schemas.microsoft.com/office/drawing/2014/main" id="{97450C50-B476-3248-AE04-01BF13E76FEC}"/>
                  </a:ext>
                </a:extLst>
              </p:cNvPr>
              <p:cNvSpPr/>
              <p:nvPr/>
            </p:nvSpPr>
            <p:spPr>
              <a:xfrm>
                <a:off x="8618829" y="87729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1" name="Group 20">
              <a:extLst>
                <a:ext uri="{FF2B5EF4-FFF2-40B4-BE49-F238E27FC236}">
                  <a16:creationId xmlns:a16="http://schemas.microsoft.com/office/drawing/2014/main" id="{E61746AE-17F0-8D43-95B8-40C82B99E0C0}"/>
                </a:ext>
              </a:extLst>
            </p:cNvPr>
            <p:cNvGrpSpPr/>
            <p:nvPr/>
          </p:nvGrpSpPr>
          <p:grpSpPr>
            <a:xfrm>
              <a:off x="1312411" y="2832496"/>
              <a:ext cx="10153132" cy="378886"/>
              <a:chOff x="1114171" y="1707368"/>
              <a:chExt cx="10153132" cy="160638"/>
            </a:xfrm>
          </p:grpSpPr>
          <p:sp>
            <p:nvSpPr>
              <p:cNvPr id="22" name="Rounded Rectangle 21">
                <a:extLst>
                  <a:ext uri="{FF2B5EF4-FFF2-40B4-BE49-F238E27FC236}">
                    <a16:creationId xmlns:a16="http://schemas.microsoft.com/office/drawing/2014/main" id="{04483A92-D47F-5242-A1AF-B39FC4EF788F}"/>
                  </a:ext>
                </a:extLst>
              </p:cNvPr>
              <p:cNvSpPr/>
              <p:nvPr/>
            </p:nvSpPr>
            <p:spPr>
              <a:xfrm>
                <a:off x="111417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ounded Rectangle 22">
                <a:extLst>
                  <a:ext uri="{FF2B5EF4-FFF2-40B4-BE49-F238E27FC236}">
                    <a16:creationId xmlns:a16="http://schemas.microsoft.com/office/drawing/2014/main" id="{4A9CC249-B680-5B47-A0B1-E90E8E73A210}"/>
                  </a:ext>
                </a:extLst>
              </p:cNvPr>
              <p:cNvSpPr/>
              <p:nvPr/>
            </p:nvSpPr>
            <p:spPr>
              <a:xfrm>
                <a:off x="19781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ounded Rectangle 23">
                <a:extLst>
                  <a:ext uri="{FF2B5EF4-FFF2-40B4-BE49-F238E27FC236}">
                    <a16:creationId xmlns:a16="http://schemas.microsoft.com/office/drawing/2014/main" id="{6ACBC1D1-FEA7-FA4E-BCE8-CD0227FAF906}"/>
                  </a:ext>
                </a:extLst>
              </p:cNvPr>
              <p:cNvSpPr/>
              <p:nvPr/>
            </p:nvSpPr>
            <p:spPr>
              <a:xfrm>
                <a:off x="2849268"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ounded Rectangle 24">
                <a:extLst>
                  <a:ext uri="{FF2B5EF4-FFF2-40B4-BE49-F238E27FC236}">
                    <a16:creationId xmlns:a16="http://schemas.microsoft.com/office/drawing/2014/main" id="{097CED93-E2A8-054C-A46D-77CE871B860B}"/>
                  </a:ext>
                </a:extLst>
              </p:cNvPr>
              <p:cNvSpPr/>
              <p:nvPr/>
            </p:nvSpPr>
            <p:spPr>
              <a:xfrm>
                <a:off x="367716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ounded Rectangle 25">
                <a:extLst>
                  <a:ext uri="{FF2B5EF4-FFF2-40B4-BE49-F238E27FC236}">
                    <a16:creationId xmlns:a16="http://schemas.microsoft.com/office/drawing/2014/main" id="{81B84996-D151-7947-A1E3-93A7FB73651B}"/>
                  </a:ext>
                </a:extLst>
              </p:cNvPr>
              <p:cNvSpPr/>
              <p:nvPr/>
            </p:nvSpPr>
            <p:spPr>
              <a:xfrm>
                <a:off x="45411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Rounded Rectangle 26">
                <a:extLst>
                  <a:ext uri="{FF2B5EF4-FFF2-40B4-BE49-F238E27FC236}">
                    <a16:creationId xmlns:a16="http://schemas.microsoft.com/office/drawing/2014/main" id="{5950D3B8-6873-934C-9F38-A15727AA0A54}"/>
                  </a:ext>
                </a:extLst>
              </p:cNvPr>
              <p:cNvSpPr/>
              <p:nvPr/>
            </p:nvSpPr>
            <p:spPr>
              <a:xfrm>
                <a:off x="5412260"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ounded Rectangle 27">
                <a:extLst>
                  <a:ext uri="{FF2B5EF4-FFF2-40B4-BE49-F238E27FC236}">
                    <a16:creationId xmlns:a16="http://schemas.microsoft.com/office/drawing/2014/main" id="{599BF4A9-7A96-0044-9046-097DD12AFA1F}"/>
                  </a:ext>
                </a:extLst>
              </p:cNvPr>
              <p:cNvSpPr/>
              <p:nvPr/>
            </p:nvSpPr>
            <p:spPr>
              <a:xfrm>
                <a:off x="62834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Rounded Rectangle 28">
                <a:extLst>
                  <a:ext uri="{FF2B5EF4-FFF2-40B4-BE49-F238E27FC236}">
                    <a16:creationId xmlns:a16="http://schemas.microsoft.com/office/drawing/2014/main" id="{4EF96691-567C-6648-AB84-9DC721FD1759}"/>
                  </a:ext>
                </a:extLst>
              </p:cNvPr>
              <p:cNvSpPr/>
              <p:nvPr/>
            </p:nvSpPr>
            <p:spPr>
              <a:xfrm>
                <a:off x="7147357"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ounded Rectangle 29">
                <a:extLst>
                  <a:ext uri="{FF2B5EF4-FFF2-40B4-BE49-F238E27FC236}">
                    <a16:creationId xmlns:a16="http://schemas.microsoft.com/office/drawing/2014/main" id="{13D0D0D8-3593-7948-BF77-90F242FC2242}"/>
                  </a:ext>
                </a:extLst>
              </p:cNvPr>
              <p:cNvSpPr/>
              <p:nvPr/>
            </p:nvSpPr>
            <p:spPr>
              <a:xfrm>
                <a:off x="801851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ounded Rectangle 30">
                <a:extLst>
                  <a:ext uri="{FF2B5EF4-FFF2-40B4-BE49-F238E27FC236}">
                    <a16:creationId xmlns:a16="http://schemas.microsoft.com/office/drawing/2014/main" id="{B37AE90E-9602-E44C-B517-E36F2DBDFD58}"/>
                  </a:ext>
                </a:extLst>
              </p:cNvPr>
              <p:cNvSpPr/>
              <p:nvPr/>
            </p:nvSpPr>
            <p:spPr>
              <a:xfrm>
                <a:off x="88464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le 31">
                <a:extLst>
                  <a:ext uri="{FF2B5EF4-FFF2-40B4-BE49-F238E27FC236}">
                    <a16:creationId xmlns:a16="http://schemas.microsoft.com/office/drawing/2014/main" id="{39529E53-6CDF-064D-B899-45716D483178}"/>
                  </a:ext>
                </a:extLst>
              </p:cNvPr>
              <p:cNvSpPr/>
              <p:nvPr/>
            </p:nvSpPr>
            <p:spPr>
              <a:xfrm>
                <a:off x="9710349"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90F2C02F-B0EA-5B4A-86E2-D27B05AE9E77}"/>
                  </a:ext>
                </a:extLst>
              </p:cNvPr>
              <p:cNvSpPr/>
              <p:nvPr/>
            </p:nvSpPr>
            <p:spPr>
              <a:xfrm>
                <a:off x="1058150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34" name="Straight Connector 33">
              <a:extLst>
                <a:ext uri="{FF2B5EF4-FFF2-40B4-BE49-F238E27FC236}">
                  <a16:creationId xmlns:a16="http://schemas.microsoft.com/office/drawing/2014/main" id="{B6E1BE55-9ABD-0647-B69F-9D01F604370C}"/>
                </a:ext>
              </a:extLst>
            </p:cNvPr>
            <p:cNvCxnSpPr>
              <a:cxnSpLocks/>
              <a:stCxn id="15" idx="0"/>
              <a:endCxn id="12" idx="2"/>
            </p:cNvCxnSpPr>
            <p:nvPr/>
          </p:nvCxnSpPr>
          <p:spPr>
            <a:xfrm flipV="1">
              <a:off x="3730216" y="1690688"/>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1E46B87-3F01-FE43-8D3D-AA09FB1BE9D8}"/>
                </a:ext>
              </a:extLst>
            </p:cNvPr>
            <p:cNvCxnSpPr>
              <a:cxnSpLocks/>
              <a:stCxn id="16" idx="0"/>
              <a:endCxn id="12" idx="2"/>
            </p:cNvCxnSpPr>
            <p:nvPr/>
          </p:nvCxnSpPr>
          <p:spPr>
            <a:xfrm flipV="1">
              <a:off x="4762005" y="1690688"/>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D1DFBC-B4DF-4845-9ADF-17D2FE517DBF}"/>
                </a:ext>
              </a:extLst>
            </p:cNvPr>
            <p:cNvCxnSpPr>
              <a:cxnSpLocks/>
              <a:stCxn id="17" idx="0"/>
              <a:endCxn id="12" idx="2"/>
            </p:cNvCxnSpPr>
            <p:nvPr/>
          </p:nvCxnSpPr>
          <p:spPr>
            <a:xfrm flipV="1">
              <a:off x="5793790" y="1690688"/>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A90CAA-3D05-FB4C-89B1-80A0FD296163}"/>
                </a:ext>
              </a:extLst>
            </p:cNvPr>
            <p:cNvCxnSpPr>
              <a:cxnSpLocks/>
              <a:stCxn id="18" idx="0"/>
              <a:endCxn id="12" idx="2"/>
            </p:cNvCxnSpPr>
            <p:nvPr/>
          </p:nvCxnSpPr>
          <p:spPr>
            <a:xfrm flipH="1" flipV="1">
              <a:off x="6334334" y="1690688"/>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BD9A6B-7EE0-B144-854B-4C4C7DE952B4}"/>
                </a:ext>
              </a:extLst>
            </p:cNvPr>
            <p:cNvCxnSpPr>
              <a:cxnSpLocks/>
              <a:stCxn id="12" idx="2"/>
              <a:endCxn id="19" idx="0"/>
            </p:cNvCxnSpPr>
            <p:nvPr/>
          </p:nvCxnSpPr>
          <p:spPr>
            <a:xfrm>
              <a:off x="6334332" y="1690688"/>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9C8DC6-285D-264E-8969-DE9941CE5846}"/>
                </a:ext>
              </a:extLst>
            </p:cNvPr>
            <p:cNvCxnSpPr>
              <a:cxnSpLocks/>
              <a:stCxn id="12" idx="2"/>
              <a:endCxn id="20" idx="0"/>
            </p:cNvCxnSpPr>
            <p:nvPr/>
          </p:nvCxnSpPr>
          <p:spPr>
            <a:xfrm>
              <a:off x="6334334" y="1690688"/>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25A375-5A10-D94D-8867-CEE861A556EE}"/>
                </a:ext>
              </a:extLst>
            </p:cNvPr>
            <p:cNvCxnSpPr>
              <a:cxnSpLocks/>
              <a:stCxn id="22" idx="0"/>
              <a:endCxn id="15" idx="2"/>
            </p:cNvCxnSpPr>
            <p:nvPr/>
          </p:nvCxnSpPr>
          <p:spPr>
            <a:xfrm flipV="1">
              <a:off x="1655311" y="2500586"/>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80E2D6-7992-264D-85EB-C8C092877646}"/>
                </a:ext>
              </a:extLst>
            </p:cNvPr>
            <p:cNvCxnSpPr>
              <a:cxnSpLocks/>
              <a:stCxn id="23" idx="0"/>
              <a:endCxn id="15" idx="2"/>
            </p:cNvCxnSpPr>
            <p:nvPr/>
          </p:nvCxnSpPr>
          <p:spPr>
            <a:xfrm flipV="1">
              <a:off x="2519254" y="2500586"/>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6895652-AC93-6B4E-BF02-26D6E5711F8C}"/>
                </a:ext>
              </a:extLst>
            </p:cNvPr>
            <p:cNvCxnSpPr>
              <a:cxnSpLocks/>
              <a:stCxn id="24" idx="0"/>
              <a:endCxn id="16" idx="2"/>
            </p:cNvCxnSpPr>
            <p:nvPr/>
          </p:nvCxnSpPr>
          <p:spPr>
            <a:xfrm flipV="1">
              <a:off x="3390410" y="2500586"/>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B6C3D3-CA27-4D4B-9106-99BD549888E5}"/>
                </a:ext>
              </a:extLst>
            </p:cNvPr>
            <p:cNvCxnSpPr>
              <a:cxnSpLocks/>
              <a:stCxn id="25" idx="0"/>
              <a:endCxn id="16" idx="2"/>
            </p:cNvCxnSpPr>
            <p:nvPr/>
          </p:nvCxnSpPr>
          <p:spPr>
            <a:xfrm flipV="1">
              <a:off x="4218303" y="2500586"/>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9303B9-57D0-024F-BA32-13691A675245}"/>
                </a:ext>
              </a:extLst>
            </p:cNvPr>
            <p:cNvCxnSpPr>
              <a:cxnSpLocks/>
              <a:stCxn id="26" idx="0"/>
              <a:endCxn id="16" idx="2"/>
            </p:cNvCxnSpPr>
            <p:nvPr/>
          </p:nvCxnSpPr>
          <p:spPr>
            <a:xfrm flipH="1" flipV="1">
              <a:off x="4762005" y="2500586"/>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23B993-E803-AF4E-9699-043A11C4148B}"/>
                </a:ext>
              </a:extLst>
            </p:cNvPr>
            <p:cNvCxnSpPr>
              <a:cxnSpLocks/>
              <a:stCxn id="27" idx="0"/>
              <a:endCxn id="17" idx="2"/>
            </p:cNvCxnSpPr>
            <p:nvPr/>
          </p:nvCxnSpPr>
          <p:spPr>
            <a:xfrm flipH="1" flipV="1">
              <a:off x="5793790" y="2500564"/>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72269D-684A-9141-8B59-C90734E0B126}"/>
                </a:ext>
              </a:extLst>
            </p:cNvPr>
            <p:cNvCxnSpPr>
              <a:cxnSpLocks/>
              <a:stCxn id="28" idx="0"/>
              <a:endCxn id="18" idx="2"/>
            </p:cNvCxnSpPr>
            <p:nvPr/>
          </p:nvCxnSpPr>
          <p:spPr>
            <a:xfrm flipV="1">
              <a:off x="6824556" y="2500564"/>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9723E7-01BA-2245-A008-9CE4B77B0F21}"/>
                </a:ext>
              </a:extLst>
            </p:cNvPr>
            <p:cNvCxnSpPr>
              <a:cxnSpLocks/>
              <a:stCxn id="29" idx="0"/>
              <a:endCxn id="18" idx="2"/>
            </p:cNvCxnSpPr>
            <p:nvPr/>
          </p:nvCxnSpPr>
          <p:spPr>
            <a:xfrm flipH="1" flipV="1">
              <a:off x="6825577" y="2500564"/>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001400F-ED54-7240-9F18-6BD13BFE1856}"/>
                </a:ext>
              </a:extLst>
            </p:cNvPr>
            <p:cNvCxnSpPr>
              <a:cxnSpLocks/>
              <a:stCxn id="30" idx="0"/>
            </p:cNvCxnSpPr>
            <p:nvPr/>
          </p:nvCxnSpPr>
          <p:spPr>
            <a:xfrm flipH="1" flipV="1">
              <a:off x="7884401" y="2310902"/>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80118ED-9EF8-E441-AC06-C35CB406DD00}"/>
                </a:ext>
              </a:extLst>
            </p:cNvPr>
            <p:cNvCxnSpPr>
              <a:cxnSpLocks/>
              <a:stCxn id="31" idx="0"/>
              <a:endCxn id="20" idx="2"/>
            </p:cNvCxnSpPr>
            <p:nvPr/>
          </p:nvCxnSpPr>
          <p:spPr>
            <a:xfrm flipH="1" flipV="1">
              <a:off x="8889153" y="2500542"/>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47D830-E90D-C94D-856B-775F93BAE4FA}"/>
                </a:ext>
              </a:extLst>
            </p:cNvPr>
            <p:cNvCxnSpPr>
              <a:cxnSpLocks/>
              <a:stCxn id="32" idx="0"/>
              <a:endCxn id="20" idx="2"/>
            </p:cNvCxnSpPr>
            <p:nvPr/>
          </p:nvCxnSpPr>
          <p:spPr>
            <a:xfrm flipH="1" flipV="1">
              <a:off x="8889151" y="2500542"/>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8D3C42-BCC2-0744-9662-486C4D799452}"/>
                </a:ext>
              </a:extLst>
            </p:cNvPr>
            <p:cNvCxnSpPr>
              <a:cxnSpLocks/>
              <a:stCxn id="33" idx="0"/>
              <a:endCxn id="20" idx="2"/>
            </p:cNvCxnSpPr>
            <p:nvPr/>
          </p:nvCxnSpPr>
          <p:spPr>
            <a:xfrm flipH="1" flipV="1">
              <a:off x="8889151" y="2500542"/>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AA884B6-C65A-DA40-AD09-62C6ABDB56FE}"/>
                </a:ext>
              </a:extLst>
            </p:cNvPr>
            <p:cNvSpPr txBox="1"/>
            <p:nvPr/>
          </p:nvSpPr>
          <p:spPr>
            <a:xfrm>
              <a:off x="3471752" y="5165789"/>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53" name="Rounded Rectangle 52">
              <a:extLst>
                <a:ext uri="{FF2B5EF4-FFF2-40B4-BE49-F238E27FC236}">
                  <a16:creationId xmlns:a16="http://schemas.microsoft.com/office/drawing/2014/main" id="{DE296923-DB59-7848-B9C6-11479C617A52}"/>
                </a:ext>
              </a:extLst>
            </p:cNvPr>
            <p:cNvSpPr/>
            <p:nvPr/>
          </p:nvSpPr>
          <p:spPr>
            <a:xfrm>
              <a:off x="78816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Rounded Rectangle 53">
              <a:extLst>
                <a:ext uri="{FF2B5EF4-FFF2-40B4-BE49-F238E27FC236}">
                  <a16:creationId xmlns:a16="http://schemas.microsoft.com/office/drawing/2014/main" id="{B6611851-20B9-A14C-980B-9555EBA3637E}"/>
                </a:ext>
              </a:extLst>
            </p:cNvPr>
            <p:cNvSpPr/>
            <p:nvPr/>
          </p:nvSpPr>
          <p:spPr>
            <a:xfrm>
              <a:off x="131241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ounded Rectangle 54">
              <a:extLst>
                <a:ext uri="{FF2B5EF4-FFF2-40B4-BE49-F238E27FC236}">
                  <a16:creationId xmlns:a16="http://schemas.microsoft.com/office/drawing/2014/main" id="{F8557717-6F08-D24A-83F9-74FBD77FC0A9}"/>
                </a:ext>
              </a:extLst>
            </p:cNvPr>
            <p:cNvSpPr/>
            <p:nvPr/>
          </p:nvSpPr>
          <p:spPr>
            <a:xfrm>
              <a:off x="1843304"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Rounded Rectangle 55">
              <a:extLst>
                <a:ext uri="{FF2B5EF4-FFF2-40B4-BE49-F238E27FC236}">
                  <a16:creationId xmlns:a16="http://schemas.microsoft.com/office/drawing/2014/main" id="{76A415FC-02CD-E248-A1A5-C0839E3EEDEC}"/>
                </a:ext>
              </a:extLst>
            </p:cNvPr>
            <p:cNvSpPr/>
            <p:nvPr/>
          </p:nvSpPr>
          <p:spPr>
            <a:xfrm>
              <a:off x="2372641"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Rounded Rectangle 56">
              <a:extLst>
                <a:ext uri="{FF2B5EF4-FFF2-40B4-BE49-F238E27FC236}">
                  <a16:creationId xmlns:a16="http://schemas.microsoft.com/office/drawing/2014/main" id="{25C07C52-C60B-364C-A3C7-E8856C10BF3A}"/>
                </a:ext>
              </a:extLst>
            </p:cNvPr>
            <p:cNvSpPr/>
            <p:nvPr/>
          </p:nvSpPr>
          <p:spPr>
            <a:xfrm>
              <a:off x="2901978"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Rounded Rectangle 57">
              <a:extLst>
                <a:ext uri="{FF2B5EF4-FFF2-40B4-BE49-F238E27FC236}">
                  <a16:creationId xmlns:a16="http://schemas.microsoft.com/office/drawing/2014/main" id="{8E7ACB7A-21A9-6748-86E7-400B99825311}"/>
                </a:ext>
              </a:extLst>
            </p:cNvPr>
            <p:cNvSpPr/>
            <p:nvPr/>
          </p:nvSpPr>
          <p:spPr>
            <a:xfrm>
              <a:off x="3404465" y="351448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Rounded Rectangle 58">
              <a:extLst>
                <a:ext uri="{FF2B5EF4-FFF2-40B4-BE49-F238E27FC236}">
                  <a16:creationId xmlns:a16="http://schemas.microsoft.com/office/drawing/2014/main" id="{7414900B-1564-954A-9D18-D0F257E3C71C}"/>
                </a:ext>
              </a:extLst>
            </p:cNvPr>
            <p:cNvSpPr/>
            <p:nvPr/>
          </p:nvSpPr>
          <p:spPr>
            <a:xfrm>
              <a:off x="3928715"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ounded Rectangle 59">
              <a:extLst>
                <a:ext uri="{FF2B5EF4-FFF2-40B4-BE49-F238E27FC236}">
                  <a16:creationId xmlns:a16="http://schemas.microsoft.com/office/drawing/2014/main" id="{C866466A-715D-3B4D-8FC1-7FF5C24F732C}"/>
                </a:ext>
              </a:extLst>
            </p:cNvPr>
            <p:cNvSpPr/>
            <p:nvPr/>
          </p:nvSpPr>
          <p:spPr>
            <a:xfrm>
              <a:off x="4459608"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Rounded Rectangle 60">
              <a:extLst>
                <a:ext uri="{FF2B5EF4-FFF2-40B4-BE49-F238E27FC236}">
                  <a16:creationId xmlns:a16="http://schemas.microsoft.com/office/drawing/2014/main" id="{ADE44461-A40F-9141-95CE-92DEA37CB349}"/>
                </a:ext>
              </a:extLst>
            </p:cNvPr>
            <p:cNvSpPr/>
            <p:nvPr/>
          </p:nvSpPr>
          <p:spPr>
            <a:xfrm>
              <a:off x="4988945"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Rounded Rectangle 61">
              <a:extLst>
                <a:ext uri="{FF2B5EF4-FFF2-40B4-BE49-F238E27FC236}">
                  <a16:creationId xmlns:a16="http://schemas.microsoft.com/office/drawing/2014/main" id="{589CFA6C-EE7F-E442-B602-D23296A8FD6A}"/>
                </a:ext>
              </a:extLst>
            </p:cNvPr>
            <p:cNvSpPr/>
            <p:nvPr/>
          </p:nvSpPr>
          <p:spPr>
            <a:xfrm>
              <a:off x="5518282" y="3509246"/>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Rounded Rectangle 62">
              <a:extLst>
                <a:ext uri="{FF2B5EF4-FFF2-40B4-BE49-F238E27FC236}">
                  <a16:creationId xmlns:a16="http://schemas.microsoft.com/office/drawing/2014/main" id="{D5524589-FA99-324B-8AD8-739BF02D7122}"/>
                </a:ext>
              </a:extLst>
            </p:cNvPr>
            <p:cNvSpPr/>
            <p:nvPr/>
          </p:nvSpPr>
          <p:spPr>
            <a:xfrm>
              <a:off x="604253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Rounded Rectangle 63">
              <a:extLst>
                <a:ext uri="{FF2B5EF4-FFF2-40B4-BE49-F238E27FC236}">
                  <a16:creationId xmlns:a16="http://schemas.microsoft.com/office/drawing/2014/main" id="{A46656ED-8587-E348-946F-F67A3DE2C030}"/>
                </a:ext>
              </a:extLst>
            </p:cNvPr>
            <p:cNvSpPr/>
            <p:nvPr/>
          </p:nvSpPr>
          <p:spPr>
            <a:xfrm>
              <a:off x="656678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Rounded Rectangle 64">
              <a:extLst>
                <a:ext uri="{FF2B5EF4-FFF2-40B4-BE49-F238E27FC236}">
                  <a16:creationId xmlns:a16="http://schemas.microsoft.com/office/drawing/2014/main" id="{F03ACB67-153D-EC46-B7A2-1D4067404D93}"/>
                </a:ext>
              </a:extLst>
            </p:cNvPr>
            <p:cNvSpPr/>
            <p:nvPr/>
          </p:nvSpPr>
          <p:spPr>
            <a:xfrm>
              <a:off x="7097675"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Rounded Rectangle 65">
              <a:extLst>
                <a:ext uri="{FF2B5EF4-FFF2-40B4-BE49-F238E27FC236}">
                  <a16:creationId xmlns:a16="http://schemas.microsoft.com/office/drawing/2014/main" id="{39CD058B-13E7-DF40-9C5E-7590BB517C7A}"/>
                </a:ext>
              </a:extLst>
            </p:cNvPr>
            <p:cNvSpPr/>
            <p:nvPr/>
          </p:nvSpPr>
          <p:spPr>
            <a:xfrm>
              <a:off x="7627012"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ounded Rectangle 66">
              <a:extLst>
                <a:ext uri="{FF2B5EF4-FFF2-40B4-BE49-F238E27FC236}">
                  <a16:creationId xmlns:a16="http://schemas.microsoft.com/office/drawing/2014/main" id="{4BCD5A4C-689E-EC40-BB92-453FBD4BF0CE}"/>
                </a:ext>
              </a:extLst>
            </p:cNvPr>
            <p:cNvSpPr/>
            <p:nvPr/>
          </p:nvSpPr>
          <p:spPr>
            <a:xfrm>
              <a:off x="8156349"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Rounded Rectangle 67">
              <a:extLst>
                <a:ext uri="{FF2B5EF4-FFF2-40B4-BE49-F238E27FC236}">
                  <a16:creationId xmlns:a16="http://schemas.microsoft.com/office/drawing/2014/main" id="{7334DA1C-6351-6340-9F19-D2D67123A923}"/>
                </a:ext>
              </a:extLst>
            </p:cNvPr>
            <p:cNvSpPr/>
            <p:nvPr/>
          </p:nvSpPr>
          <p:spPr>
            <a:xfrm>
              <a:off x="8658836" y="350382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9" name="Rounded Rectangle 68">
              <a:extLst>
                <a:ext uri="{FF2B5EF4-FFF2-40B4-BE49-F238E27FC236}">
                  <a16:creationId xmlns:a16="http://schemas.microsoft.com/office/drawing/2014/main" id="{D5D03C4E-2903-3E48-9856-3C6522A9F80B}"/>
                </a:ext>
              </a:extLst>
            </p:cNvPr>
            <p:cNvSpPr/>
            <p:nvPr/>
          </p:nvSpPr>
          <p:spPr>
            <a:xfrm>
              <a:off x="9183086"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Rounded Rectangle 69">
              <a:extLst>
                <a:ext uri="{FF2B5EF4-FFF2-40B4-BE49-F238E27FC236}">
                  <a16:creationId xmlns:a16="http://schemas.microsoft.com/office/drawing/2014/main" id="{1E820BA5-0C86-914D-ABC5-E771A70C69D3}"/>
                </a:ext>
              </a:extLst>
            </p:cNvPr>
            <p:cNvSpPr/>
            <p:nvPr/>
          </p:nvSpPr>
          <p:spPr>
            <a:xfrm>
              <a:off x="9713979"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Rounded Rectangle 70">
              <a:extLst>
                <a:ext uri="{FF2B5EF4-FFF2-40B4-BE49-F238E27FC236}">
                  <a16:creationId xmlns:a16="http://schemas.microsoft.com/office/drawing/2014/main" id="{CD7D6A9D-D0C5-6B45-8D1C-1601762D7A7E}"/>
                </a:ext>
              </a:extLst>
            </p:cNvPr>
            <p:cNvSpPr/>
            <p:nvPr/>
          </p:nvSpPr>
          <p:spPr>
            <a:xfrm>
              <a:off x="10243316"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Rounded Rectangle 71">
              <a:extLst>
                <a:ext uri="{FF2B5EF4-FFF2-40B4-BE49-F238E27FC236}">
                  <a16:creationId xmlns:a16="http://schemas.microsoft.com/office/drawing/2014/main" id="{E3272D17-C7ED-184A-935C-7519E0758B23}"/>
                </a:ext>
              </a:extLst>
            </p:cNvPr>
            <p:cNvSpPr/>
            <p:nvPr/>
          </p:nvSpPr>
          <p:spPr>
            <a:xfrm>
              <a:off x="10772653" y="3498585"/>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Rounded Rectangle 72">
              <a:extLst>
                <a:ext uri="{FF2B5EF4-FFF2-40B4-BE49-F238E27FC236}">
                  <a16:creationId xmlns:a16="http://schemas.microsoft.com/office/drawing/2014/main" id="{95D191F0-53A8-3C45-AECE-B1A1D6E5D571}"/>
                </a:ext>
              </a:extLst>
            </p:cNvPr>
            <p:cNvSpPr/>
            <p:nvPr/>
          </p:nvSpPr>
          <p:spPr>
            <a:xfrm>
              <a:off x="11296903" y="3498301"/>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Rounded Rectangle 73">
              <a:extLst>
                <a:ext uri="{FF2B5EF4-FFF2-40B4-BE49-F238E27FC236}">
                  <a16:creationId xmlns:a16="http://schemas.microsoft.com/office/drawing/2014/main" id="{17D17D2E-B369-6140-B023-051EBA603857}"/>
                </a:ext>
              </a:extLst>
            </p:cNvPr>
            <p:cNvSpPr/>
            <p:nvPr/>
          </p:nvSpPr>
          <p:spPr>
            <a:xfrm>
              <a:off x="11826240" y="3498301"/>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75" name="Straight Connector 74">
              <a:extLst>
                <a:ext uri="{FF2B5EF4-FFF2-40B4-BE49-F238E27FC236}">
                  <a16:creationId xmlns:a16="http://schemas.microsoft.com/office/drawing/2014/main" id="{595E4A75-7550-734D-B7F2-9276AAC21F1F}"/>
                </a:ext>
              </a:extLst>
            </p:cNvPr>
            <p:cNvCxnSpPr>
              <a:cxnSpLocks/>
              <a:stCxn id="53" idx="0"/>
              <a:endCxn id="22" idx="2"/>
            </p:cNvCxnSpPr>
            <p:nvPr/>
          </p:nvCxnSpPr>
          <p:spPr>
            <a:xfrm flipV="1">
              <a:off x="971041" y="3211382"/>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2D8D17C-F443-B442-AEAB-D0D776982868}"/>
                </a:ext>
              </a:extLst>
            </p:cNvPr>
            <p:cNvCxnSpPr>
              <a:cxnSpLocks/>
              <a:stCxn id="54" idx="0"/>
              <a:endCxn id="22" idx="2"/>
            </p:cNvCxnSpPr>
            <p:nvPr/>
          </p:nvCxnSpPr>
          <p:spPr>
            <a:xfrm flipV="1">
              <a:off x="1495291" y="3211382"/>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40307B-2B92-AB40-8F7E-84D47D1A7208}"/>
                </a:ext>
              </a:extLst>
            </p:cNvPr>
            <p:cNvCxnSpPr>
              <a:cxnSpLocks/>
              <a:stCxn id="55" idx="0"/>
              <a:endCxn id="23" idx="2"/>
            </p:cNvCxnSpPr>
            <p:nvPr/>
          </p:nvCxnSpPr>
          <p:spPr>
            <a:xfrm flipV="1">
              <a:off x="2026184" y="3211382"/>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3346A7-646B-5E43-98A1-0976C4E897E5}"/>
                </a:ext>
              </a:extLst>
            </p:cNvPr>
            <p:cNvCxnSpPr>
              <a:cxnSpLocks/>
              <a:stCxn id="56" idx="0"/>
              <a:endCxn id="23" idx="2"/>
            </p:cNvCxnSpPr>
            <p:nvPr/>
          </p:nvCxnSpPr>
          <p:spPr>
            <a:xfrm flipH="1" flipV="1">
              <a:off x="2519254" y="3211382"/>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C37DEA-A641-344E-95D0-5E420A3C76F4}"/>
                </a:ext>
              </a:extLst>
            </p:cNvPr>
            <p:cNvCxnSpPr>
              <a:cxnSpLocks/>
              <a:stCxn id="57" idx="0"/>
              <a:endCxn id="23" idx="2"/>
            </p:cNvCxnSpPr>
            <p:nvPr/>
          </p:nvCxnSpPr>
          <p:spPr>
            <a:xfrm flipH="1" flipV="1">
              <a:off x="2519254" y="3211382"/>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942C036-57F6-D343-8000-659280A70A87}"/>
                </a:ext>
              </a:extLst>
            </p:cNvPr>
            <p:cNvCxnSpPr>
              <a:cxnSpLocks/>
              <a:stCxn id="58" idx="0"/>
              <a:endCxn id="24" idx="2"/>
            </p:cNvCxnSpPr>
            <p:nvPr/>
          </p:nvCxnSpPr>
          <p:spPr>
            <a:xfrm flipH="1" flipV="1">
              <a:off x="3390410" y="3211382"/>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D3B292-5F64-FA4B-B66C-2268F39B7B1A}"/>
                </a:ext>
              </a:extLst>
            </p:cNvPr>
            <p:cNvCxnSpPr>
              <a:cxnSpLocks/>
              <a:stCxn id="59" idx="0"/>
              <a:endCxn id="25" idx="2"/>
            </p:cNvCxnSpPr>
            <p:nvPr/>
          </p:nvCxnSpPr>
          <p:spPr>
            <a:xfrm flipV="1">
              <a:off x="4111595" y="3211382"/>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A997C0-B3F0-304A-AEEF-0452E512D6ED}"/>
                </a:ext>
              </a:extLst>
            </p:cNvPr>
            <p:cNvCxnSpPr>
              <a:cxnSpLocks/>
              <a:stCxn id="60" idx="0"/>
              <a:endCxn id="25" idx="2"/>
            </p:cNvCxnSpPr>
            <p:nvPr/>
          </p:nvCxnSpPr>
          <p:spPr>
            <a:xfrm flipH="1" flipV="1">
              <a:off x="4218305" y="3211382"/>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83CDE1-5835-2341-8915-E5760F2EF940}"/>
                </a:ext>
              </a:extLst>
            </p:cNvPr>
            <p:cNvCxnSpPr>
              <a:cxnSpLocks/>
              <a:stCxn id="61" idx="0"/>
              <a:endCxn id="26" idx="2"/>
            </p:cNvCxnSpPr>
            <p:nvPr/>
          </p:nvCxnSpPr>
          <p:spPr>
            <a:xfrm flipH="1" flipV="1">
              <a:off x="5082248" y="3211382"/>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85CE0B4-D5D2-FF41-86D1-DB2D240441B9}"/>
                </a:ext>
              </a:extLst>
            </p:cNvPr>
            <p:cNvCxnSpPr>
              <a:cxnSpLocks/>
              <a:stCxn id="62" idx="0"/>
              <a:endCxn id="27" idx="2"/>
            </p:cNvCxnSpPr>
            <p:nvPr/>
          </p:nvCxnSpPr>
          <p:spPr>
            <a:xfrm flipV="1">
              <a:off x="5701162" y="3211382"/>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7CA083D-EA20-DA49-BAAA-02D9F22D69F9}"/>
                </a:ext>
              </a:extLst>
            </p:cNvPr>
            <p:cNvCxnSpPr>
              <a:cxnSpLocks/>
              <a:stCxn id="63" idx="0"/>
              <a:endCxn id="28" idx="2"/>
            </p:cNvCxnSpPr>
            <p:nvPr/>
          </p:nvCxnSpPr>
          <p:spPr>
            <a:xfrm flipV="1">
              <a:off x="6225412" y="3211384"/>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8262572-411B-2941-94D7-351CBA0D3DDE}"/>
                </a:ext>
              </a:extLst>
            </p:cNvPr>
            <p:cNvCxnSpPr>
              <a:cxnSpLocks/>
              <a:stCxn id="64" idx="0"/>
              <a:endCxn id="28" idx="2"/>
            </p:cNvCxnSpPr>
            <p:nvPr/>
          </p:nvCxnSpPr>
          <p:spPr>
            <a:xfrm flipV="1">
              <a:off x="6749662" y="3211384"/>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E4A05E-7157-6B41-9F6A-79D3D26CC230}"/>
                </a:ext>
              </a:extLst>
            </p:cNvPr>
            <p:cNvCxnSpPr>
              <a:cxnSpLocks/>
              <a:stCxn id="65" idx="0"/>
              <a:endCxn id="29" idx="2"/>
            </p:cNvCxnSpPr>
            <p:nvPr/>
          </p:nvCxnSpPr>
          <p:spPr>
            <a:xfrm flipV="1">
              <a:off x="7280555" y="3211384"/>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DFF13-7770-834C-B18C-47722492A830}"/>
                </a:ext>
              </a:extLst>
            </p:cNvPr>
            <p:cNvCxnSpPr>
              <a:cxnSpLocks/>
              <a:stCxn id="66" idx="0"/>
              <a:endCxn id="29" idx="2"/>
            </p:cNvCxnSpPr>
            <p:nvPr/>
          </p:nvCxnSpPr>
          <p:spPr>
            <a:xfrm flipH="1" flipV="1">
              <a:off x="7688499" y="3211384"/>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2E7D8C-455A-024A-A96F-5F2FF82973AA}"/>
                </a:ext>
              </a:extLst>
            </p:cNvPr>
            <p:cNvCxnSpPr>
              <a:cxnSpLocks/>
              <a:stCxn id="67" idx="0"/>
              <a:endCxn id="29" idx="2"/>
            </p:cNvCxnSpPr>
            <p:nvPr/>
          </p:nvCxnSpPr>
          <p:spPr>
            <a:xfrm flipH="1" flipV="1">
              <a:off x="7688497" y="3211384"/>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83CBED-920A-C947-92B4-ED4EF0117E0A}"/>
                </a:ext>
              </a:extLst>
            </p:cNvPr>
            <p:cNvCxnSpPr>
              <a:cxnSpLocks/>
              <a:stCxn id="68" idx="0"/>
              <a:endCxn id="30" idx="2"/>
            </p:cNvCxnSpPr>
            <p:nvPr/>
          </p:nvCxnSpPr>
          <p:spPr>
            <a:xfrm flipH="1" flipV="1">
              <a:off x="8559653" y="3211384"/>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70FCC7A-CEE4-5E4C-ADDE-B9C4D207E833}"/>
                </a:ext>
              </a:extLst>
            </p:cNvPr>
            <p:cNvCxnSpPr>
              <a:cxnSpLocks/>
              <a:stCxn id="69" idx="0"/>
              <a:endCxn id="31" idx="2"/>
            </p:cNvCxnSpPr>
            <p:nvPr/>
          </p:nvCxnSpPr>
          <p:spPr>
            <a:xfrm flipV="1">
              <a:off x="9365966" y="3211384"/>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BA36EDF-07CA-1043-8340-CFEE542272E0}"/>
                </a:ext>
              </a:extLst>
            </p:cNvPr>
            <p:cNvCxnSpPr>
              <a:cxnSpLocks/>
              <a:stCxn id="70" idx="0"/>
              <a:endCxn id="31" idx="2"/>
            </p:cNvCxnSpPr>
            <p:nvPr/>
          </p:nvCxnSpPr>
          <p:spPr>
            <a:xfrm flipH="1" flipV="1">
              <a:off x="9387548" y="3211384"/>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60FAA9F-4D7D-EE41-B76B-644743FC4B18}"/>
                </a:ext>
              </a:extLst>
            </p:cNvPr>
            <p:cNvCxnSpPr>
              <a:cxnSpLocks/>
              <a:stCxn id="71" idx="0"/>
              <a:endCxn id="32" idx="2"/>
            </p:cNvCxnSpPr>
            <p:nvPr/>
          </p:nvCxnSpPr>
          <p:spPr>
            <a:xfrm flipH="1" flipV="1">
              <a:off x="10251489" y="3211382"/>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ECC50B-0A89-204F-966A-3C351D8BDD45}"/>
                </a:ext>
              </a:extLst>
            </p:cNvPr>
            <p:cNvCxnSpPr>
              <a:cxnSpLocks/>
              <a:stCxn id="72" idx="0"/>
              <a:endCxn id="33" idx="2"/>
            </p:cNvCxnSpPr>
            <p:nvPr/>
          </p:nvCxnSpPr>
          <p:spPr>
            <a:xfrm flipV="1">
              <a:off x="10955533" y="3211382"/>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2064A48-B20C-264F-9FA8-768DECCD4BB8}"/>
                </a:ext>
              </a:extLst>
            </p:cNvPr>
            <p:cNvCxnSpPr>
              <a:cxnSpLocks/>
              <a:stCxn id="73" idx="0"/>
              <a:endCxn id="33" idx="2"/>
            </p:cNvCxnSpPr>
            <p:nvPr/>
          </p:nvCxnSpPr>
          <p:spPr>
            <a:xfrm flipH="1" flipV="1">
              <a:off x="11122643" y="3211382"/>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1A595E-2CAF-6A4A-93F7-1B2A23125E37}"/>
                </a:ext>
              </a:extLst>
            </p:cNvPr>
            <p:cNvCxnSpPr>
              <a:cxnSpLocks/>
              <a:stCxn id="74" idx="0"/>
              <a:endCxn id="33" idx="2"/>
            </p:cNvCxnSpPr>
            <p:nvPr/>
          </p:nvCxnSpPr>
          <p:spPr>
            <a:xfrm flipH="1" flipV="1">
              <a:off x="11122643" y="3211382"/>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8DC9011-C881-8044-9CF1-256441B831A7}"/>
                </a:ext>
              </a:extLst>
            </p:cNvPr>
            <p:cNvSpPr txBox="1"/>
            <p:nvPr/>
          </p:nvSpPr>
          <p:spPr>
            <a:xfrm>
              <a:off x="6363221" y="516578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13 ETH</a:t>
              </a:r>
            </a:p>
          </p:txBody>
        </p:sp>
        <p:sp>
          <p:nvSpPr>
            <p:cNvPr id="98" name="TextBox 97">
              <a:extLst>
                <a:ext uri="{FF2B5EF4-FFF2-40B4-BE49-F238E27FC236}">
                  <a16:creationId xmlns:a16="http://schemas.microsoft.com/office/drawing/2014/main" id="{73D787AC-70F2-6A4C-B778-D5FBD2A11DE3}"/>
                </a:ext>
              </a:extLst>
            </p:cNvPr>
            <p:cNvSpPr txBox="1"/>
            <p:nvPr/>
          </p:nvSpPr>
          <p:spPr>
            <a:xfrm>
              <a:off x="9254693" y="516578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3" name="Slide Number Placeholder 2">
            <a:extLst>
              <a:ext uri="{FF2B5EF4-FFF2-40B4-BE49-F238E27FC236}">
                <a16:creationId xmlns:a16="http://schemas.microsoft.com/office/drawing/2014/main" id="{F146F58F-81AA-294E-B004-ADD387A9EC58}"/>
              </a:ext>
            </a:extLst>
          </p:cNvPr>
          <p:cNvSpPr>
            <a:spLocks noGrp="1"/>
          </p:cNvSpPr>
          <p:nvPr>
            <p:ph type="sldNum" sz="quarter" idx="12"/>
          </p:nvPr>
        </p:nvSpPr>
        <p:spPr/>
        <p:txBody>
          <a:bodyPr/>
          <a:lstStyle/>
          <a:p>
            <a:fld id="{6AAD8B0F-0092-5844-912A-348AA0D900D9}" type="slidenum">
              <a:rPr lang="en-US" smtClean="0"/>
              <a:t>24</a:t>
            </a:fld>
            <a:endParaRPr lang="en-US"/>
          </a:p>
        </p:txBody>
      </p:sp>
      <p:sp>
        <p:nvSpPr>
          <p:cNvPr id="4" name="TextBox 3">
            <a:extLst>
              <a:ext uri="{FF2B5EF4-FFF2-40B4-BE49-F238E27FC236}">
                <a16:creationId xmlns:a16="http://schemas.microsoft.com/office/drawing/2014/main" id="{174342EC-99CA-424E-A4A2-6E7F5B9531D7}"/>
              </a:ext>
            </a:extLst>
          </p:cNvPr>
          <p:cNvSpPr txBox="1"/>
          <p:nvPr/>
        </p:nvSpPr>
        <p:spPr>
          <a:xfrm>
            <a:off x="7778623" y="453851"/>
            <a:ext cx="4467149" cy="1292662"/>
          </a:xfrm>
          <a:prstGeom prst="rect">
            <a:avLst/>
          </a:prstGeom>
          <a:noFill/>
        </p:spPr>
        <p:txBody>
          <a:bodyPr wrap="square" rtlCol="0">
            <a:spAutoFit/>
          </a:bodyPr>
          <a:lstStyle/>
          <a:p>
            <a:pPr marL="285737" indent="-285737">
              <a:buFont typeface="Arial" panose="020B0604020202020204" pitchFamily="34" charset="0"/>
              <a:buChar char="•"/>
            </a:pPr>
            <a:r>
              <a:rPr lang="en-US" sz="2600" dirty="0"/>
              <a:t>Transfer 10 ETH from first account to second account</a:t>
            </a:r>
          </a:p>
          <a:p>
            <a:pPr marL="285737" indent="-285737">
              <a:buFont typeface="Arial" panose="020B0604020202020204" pitchFamily="34" charset="0"/>
              <a:buChar char="•"/>
            </a:pPr>
            <a:r>
              <a:rPr lang="en-US" sz="2600" dirty="0"/>
              <a:t>Third account is the miner</a:t>
            </a:r>
          </a:p>
        </p:txBody>
      </p:sp>
    </p:spTree>
    <p:extLst>
      <p:ext uri="{BB962C8B-B14F-4D97-AF65-F5344CB8AC3E}">
        <p14:creationId xmlns:p14="http://schemas.microsoft.com/office/powerpoint/2010/main" val="4058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B4C6-26F2-6E4A-BE1C-64EAEC2DBC35}"/>
              </a:ext>
            </a:extLst>
          </p:cNvPr>
          <p:cNvSpPr>
            <a:spLocks noGrp="1"/>
          </p:cNvSpPr>
          <p:nvPr>
            <p:ph type="title"/>
          </p:nvPr>
        </p:nvSpPr>
        <p:spPr/>
        <p:txBody>
          <a:bodyPr/>
          <a:lstStyle/>
          <a:p>
            <a:r>
              <a:rPr lang="en-US" dirty="0"/>
              <a:t>Stateless Clients: Example</a:t>
            </a:r>
          </a:p>
        </p:txBody>
      </p:sp>
      <p:grpSp>
        <p:nvGrpSpPr>
          <p:cNvPr id="183" name="Group 182">
            <a:extLst>
              <a:ext uri="{FF2B5EF4-FFF2-40B4-BE49-F238E27FC236}">
                <a16:creationId xmlns:a16="http://schemas.microsoft.com/office/drawing/2014/main" id="{8EE8A2D6-08B9-4A41-9ED6-BD768A2C1EBD}"/>
              </a:ext>
            </a:extLst>
          </p:cNvPr>
          <p:cNvGrpSpPr/>
          <p:nvPr/>
        </p:nvGrpSpPr>
        <p:grpSpPr>
          <a:xfrm>
            <a:off x="838200" y="1690688"/>
            <a:ext cx="10872216" cy="4873752"/>
            <a:chOff x="382038" y="136961"/>
            <a:chExt cx="11611722" cy="5435936"/>
          </a:xfrm>
        </p:grpSpPr>
        <p:sp>
          <p:nvSpPr>
            <p:cNvPr id="94" name="Freeform 93">
              <a:extLst>
                <a:ext uri="{FF2B5EF4-FFF2-40B4-BE49-F238E27FC236}">
                  <a16:creationId xmlns:a16="http://schemas.microsoft.com/office/drawing/2014/main" id="{B4BDF2FD-985B-1441-8456-9F1B226E4A15}"/>
                </a:ext>
              </a:extLst>
            </p:cNvPr>
            <p:cNvSpPr/>
            <p:nvPr/>
          </p:nvSpPr>
          <p:spPr>
            <a:xfrm>
              <a:off x="9056452" y="2748482"/>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08BEC49A-5558-FD4F-BDCA-974E291E1E49}"/>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95">
              <a:extLst>
                <a:ext uri="{FF2B5EF4-FFF2-40B4-BE49-F238E27FC236}">
                  <a16:creationId xmlns:a16="http://schemas.microsoft.com/office/drawing/2014/main" id="{A4D1BD00-A0FD-2141-9F0F-95A0715B74DC}"/>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Freeform 96">
              <a:extLst>
                <a:ext uri="{FF2B5EF4-FFF2-40B4-BE49-F238E27FC236}">
                  <a16:creationId xmlns:a16="http://schemas.microsoft.com/office/drawing/2014/main" id="{240EF9AB-36F7-1541-845D-A12A6E7DCC0A}"/>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8" name="Rounded Rectangle 97">
              <a:extLst>
                <a:ext uri="{FF2B5EF4-FFF2-40B4-BE49-F238E27FC236}">
                  <a16:creationId xmlns:a16="http://schemas.microsoft.com/office/drawing/2014/main" id="{F27C3F9C-1BF3-EB48-B767-16B8C1A0D399}"/>
                </a:ext>
              </a:extLst>
            </p:cNvPr>
            <p:cNvSpPr/>
            <p:nvPr/>
          </p:nvSpPr>
          <p:spPr>
            <a:xfrm>
              <a:off x="4096237" y="136961"/>
              <a:ext cx="4079713" cy="42859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99" name="TextBox 98">
              <a:extLst>
                <a:ext uri="{FF2B5EF4-FFF2-40B4-BE49-F238E27FC236}">
                  <a16:creationId xmlns:a16="http://schemas.microsoft.com/office/drawing/2014/main" id="{4EE0077B-69D1-5746-A6C2-F7233D0632FE}"/>
                </a:ext>
              </a:extLst>
            </p:cNvPr>
            <p:cNvSpPr txBox="1"/>
            <p:nvPr/>
          </p:nvSpPr>
          <p:spPr>
            <a:xfrm>
              <a:off x="382038"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sp>
          <p:nvSpPr>
            <p:cNvPr id="100" name="Rounded Rectangle 99">
              <a:extLst>
                <a:ext uri="{FF2B5EF4-FFF2-40B4-BE49-F238E27FC236}">
                  <a16:creationId xmlns:a16="http://schemas.microsoft.com/office/drawing/2014/main" id="{1A8F4CC0-7F87-7640-91DF-7172B4954CB0}"/>
                </a:ext>
              </a:extLst>
            </p:cNvPr>
            <p:cNvSpPr/>
            <p:nvPr/>
          </p:nvSpPr>
          <p:spPr>
            <a:xfrm>
              <a:off x="3074776" y="1019437"/>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1" name="Rounded Rectangle 100">
              <a:extLst>
                <a:ext uri="{FF2B5EF4-FFF2-40B4-BE49-F238E27FC236}">
                  <a16:creationId xmlns:a16="http://schemas.microsoft.com/office/drawing/2014/main" id="{3EC1451A-1B52-C34A-BDAD-43B0EF73D085}"/>
                </a:ext>
              </a:extLst>
            </p:cNvPr>
            <p:cNvSpPr/>
            <p:nvPr/>
          </p:nvSpPr>
          <p:spPr>
            <a:xfrm>
              <a:off x="4106563" y="1019437"/>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 name="Rounded Rectangle 101">
              <a:extLst>
                <a:ext uri="{FF2B5EF4-FFF2-40B4-BE49-F238E27FC236}">
                  <a16:creationId xmlns:a16="http://schemas.microsoft.com/office/drawing/2014/main" id="{8104F8CF-1347-3B42-A480-946586F58843}"/>
                </a:ext>
              </a:extLst>
            </p:cNvPr>
            <p:cNvSpPr/>
            <p:nvPr/>
          </p:nvSpPr>
          <p:spPr>
            <a:xfrm>
              <a:off x="5138350" y="1019415"/>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3" name="Rounded Rectangle 102">
              <a:extLst>
                <a:ext uri="{FF2B5EF4-FFF2-40B4-BE49-F238E27FC236}">
                  <a16:creationId xmlns:a16="http://schemas.microsoft.com/office/drawing/2014/main" id="{33F72F9C-815D-B742-927F-4817233435D7}"/>
                </a:ext>
              </a:extLst>
            </p:cNvPr>
            <p:cNvSpPr/>
            <p:nvPr/>
          </p:nvSpPr>
          <p:spPr>
            <a:xfrm>
              <a:off x="6170137" y="1019415"/>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4" name="Rounded Rectangle 103">
              <a:extLst>
                <a:ext uri="{FF2B5EF4-FFF2-40B4-BE49-F238E27FC236}">
                  <a16:creationId xmlns:a16="http://schemas.microsoft.com/office/drawing/2014/main" id="{6A676B70-9D54-7543-B297-F60D3D562438}"/>
                </a:ext>
              </a:extLst>
            </p:cNvPr>
            <p:cNvSpPr/>
            <p:nvPr/>
          </p:nvSpPr>
          <p:spPr>
            <a:xfrm>
              <a:off x="7201924" y="1019415"/>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 name="Rounded Rectangle 104">
              <a:extLst>
                <a:ext uri="{FF2B5EF4-FFF2-40B4-BE49-F238E27FC236}">
                  <a16:creationId xmlns:a16="http://schemas.microsoft.com/office/drawing/2014/main" id="{3CADA9F6-1144-3844-A219-51999F871504}"/>
                </a:ext>
              </a:extLst>
            </p:cNvPr>
            <p:cNvSpPr/>
            <p:nvPr/>
          </p:nvSpPr>
          <p:spPr>
            <a:xfrm>
              <a:off x="8233711" y="1019393"/>
              <a:ext cx="914400" cy="356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6" name="Rounded Rectangle 105">
              <a:extLst>
                <a:ext uri="{FF2B5EF4-FFF2-40B4-BE49-F238E27FC236}">
                  <a16:creationId xmlns:a16="http://schemas.microsoft.com/office/drawing/2014/main" id="{0658F73C-30B7-0C4E-B6F0-2C35A14EFED3}"/>
                </a:ext>
              </a:extLst>
            </p:cNvPr>
            <p:cNvSpPr/>
            <p:nvPr/>
          </p:nvSpPr>
          <p:spPr>
            <a:xfrm>
              <a:off x="1114171"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 name="Rounded Rectangle 106">
              <a:extLst>
                <a:ext uri="{FF2B5EF4-FFF2-40B4-BE49-F238E27FC236}">
                  <a16:creationId xmlns:a16="http://schemas.microsoft.com/office/drawing/2014/main" id="{16579B7C-4183-DD48-BA77-8EF495D8E99D}"/>
                </a:ext>
              </a:extLst>
            </p:cNvPr>
            <p:cNvSpPr/>
            <p:nvPr/>
          </p:nvSpPr>
          <p:spPr>
            <a:xfrm>
              <a:off x="1978114"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8" name="Rounded Rectangle 107">
              <a:extLst>
                <a:ext uri="{FF2B5EF4-FFF2-40B4-BE49-F238E27FC236}">
                  <a16:creationId xmlns:a16="http://schemas.microsoft.com/office/drawing/2014/main" id="{789DE6BF-A63F-1949-A701-1C5B1E251AB5}"/>
                </a:ext>
              </a:extLst>
            </p:cNvPr>
            <p:cNvSpPr/>
            <p:nvPr/>
          </p:nvSpPr>
          <p:spPr>
            <a:xfrm>
              <a:off x="2849268"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9" name="Rounded Rectangle 108">
              <a:extLst>
                <a:ext uri="{FF2B5EF4-FFF2-40B4-BE49-F238E27FC236}">
                  <a16:creationId xmlns:a16="http://schemas.microsoft.com/office/drawing/2014/main" id="{7BF7B336-AEED-3D47-911B-35A4D31A4628}"/>
                </a:ext>
              </a:extLst>
            </p:cNvPr>
            <p:cNvSpPr/>
            <p:nvPr/>
          </p:nvSpPr>
          <p:spPr>
            <a:xfrm>
              <a:off x="3677163"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0" name="Rounded Rectangle 109">
              <a:extLst>
                <a:ext uri="{FF2B5EF4-FFF2-40B4-BE49-F238E27FC236}">
                  <a16:creationId xmlns:a16="http://schemas.microsoft.com/office/drawing/2014/main" id="{82DE1FA5-B7D5-FC47-8B78-7D38137E51FE}"/>
                </a:ext>
              </a:extLst>
            </p:cNvPr>
            <p:cNvSpPr/>
            <p:nvPr/>
          </p:nvSpPr>
          <p:spPr>
            <a:xfrm>
              <a:off x="4541106"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ounded Rectangle 110">
              <a:extLst>
                <a:ext uri="{FF2B5EF4-FFF2-40B4-BE49-F238E27FC236}">
                  <a16:creationId xmlns:a16="http://schemas.microsoft.com/office/drawing/2014/main" id="{9561E4AD-76AA-3E45-B0FB-D6BD0283B2FE}"/>
                </a:ext>
              </a:extLst>
            </p:cNvPr>
            <p:cNvSpPr/>
            <p:nvPr/>
          </p:nvSpPr>
          <p:spPr>
            <a:xfrm>
              <a:off x="5412260"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ounded Rectangle 111">
              <a:extLst>
                <a:ext uri="{FF2B5EF4-FFF2-40B4-BE49-F238E27FC236}">
                  <a16:creationId xmlns:a16="http://schemas.microsoft.com/office/drawing/2014/main" id="{56393DF1-B4EA-7C4D-8239-E0478D96637D}"/>
                </a:ext>
              </a:extLst>
            </p:cNvPr>
            <p:cNvSpPr/>
            <p:nvPr/>
          </p:nvSpPr>
          <p:spPr>
            <a:xfrm>
              <a:off x="6283414"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ounded Rectangle 112">
              <a:extLst>
                <a:ext uri="{FF2B5EF4-FFF2-40B4-BE49-F238E27FC236}">
                  <a16:creationId xmlns:a16="http://schemas.microsoft.com/office/drawing/2014/main" id="{E9743304-6BD3-924E-8875-C8389EA47DDE}"/>
                </a:ext>
              </a:extLst>
            </p:cNvPr>
            <p:cNvSpPr/>
            <p:nvPr/>
          </p:nvSpPr>
          <p:spPr>
            <a:xfrm>
              <a:off x="7147357" y="1707368"/>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ounded Rectangle 113">
              <a:extLst>
                <a:ext uri="{FF2B5EF4-FFF2-40B4-BE49-F238E27FC236}">
                  <a16:creationId xmlns:a16="http://schemas.microsoft.com/office/drawing/2014/main" id="{FF7608E9-D8BF-1940-8424-68DBF8EDC0EE}"/>
                </a:ext>
              </a:extLst>
            </p:cNvPr>
            <p:cNvSpPr/>
            <p:nvPr/>
          </p:nvSpPr>
          <p:spPr>
            <a:xfrm>
              <a:off x="8018511"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ounded Rectangle 114">
              <a:extLst>
                <a:ext uri="{FF2B5EF4-FFF2-40B4-BE49-F238E27FC236}">
                  <a16:creationId xmlns:a16="http://schemas.microsoft.com/office/drawing/2014/main" id="{A85DD67E-9895-2B47-9EC6-48CA15320FA1}"/>
                </a:ext>
              </a:extLst>
            </p:cNvPr>
            <p:cNvSpPr/>
            <p:nvPr/>
          </p:nvSpPr>
          <p:spPr>
            <a:xfrm>
              <a:off x="8846406"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6" name="Rounded Rectangle 115">
              <a:extLst>
                <a:ext uri="{FF2B5EF4-FFF2-40B4-BE49-F238E27FC236}">
                  <a16:creationId xmlns:a16="http://schemas.microsoft.com/office/drawing/2014/main" id="{25824B21-6E3B-5F4D-B924-97CB8D2033F3}"/>
                </a:ext>
              </a:extLst>
            </p:cNvPr>
            <p:cNvSpPr/>
            <p:nvPr/>
          </p:nvSpPr>
          <p:spPr>
            <a:xfrm>
              <a:off x="9710349"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7" name="Rounded Rectangle 116">
              <a:extLst>
                <a:ext uri="{FF2B5EF4-FFF2-40B4-BE49-F238E27FC236}">
                  <a16:creationId xmlns:a16="http://schemas.microsoft.com/office/drawing/2014/main" id="{E69C0FED-0225-9A48-91B5-2FE0ECC80E3B}"/>
                </a:ext>
              </a:extLst>
            </p:cNvPr>
            <p:cNvSpPr/>
            <p:nvPr/>
          </p:nvSpPr>
          <p:spPr>
            <a:xfrm>
              <a:off x="10581503" y="1707368"/>
              <a:ext cx="68580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8" name="Straight Connector 117">
              <a:extLst>
                <a:ext uri="{FF2B5EF4-FFF2-40B4-BE49-F238E27FC236}">
                  <a16:creationId xmlns:a16="http://schemas.microsoft.com/office/drawing/2014/main" id="{6654F479-DD26-D34F-B6CE-DC8E427C41FA}"/>
                </a:ext>
              </a:extLst>
            </p:cNvPr>
            <p:cNvCxnSpPr>
              <a:cxnSpLocks/>
              <a:stCxn id="100" idx="0"/>
              <a:endCxn id="98"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DAD5261-D00F-C042-BF66-A4EC7AFCF327}"/>
                </a:ext>
              </a:extLst>
            </p:cNvPr>
            <p:cNvCxnSpPr>
              <a:cxnSpLocks/>
              <a:stCxn id="101" idx="0"/>
              <a:endCxn id="98"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F521B0-EC8F-1F4B-AB0A-22A80AD890A1}"/>
                </a:ext>
              </a:extLst>
            </p:cNvPr>
            <p:cNvCxnSpPr>
              <a:cxnSpLocks/>
              <a:stCxn id="102" idx="0"/>
              <a:endCxn id="98" idx="2"/>
            </p:cNvCxnSpPr>
            <p:nvPr/>
          </p:nvCxnSpPr>
          <p:spPr>
            <a:xfrm flipV="1">
              <a:off x="5595550" y="565560"/>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726502-491C-0A4D-85A6-4D41C53F2103}"/>
                </a:ext>
              </a:extLst>
            </p:cNvPr>
            <p:cNvCxnSpPr>
              <a:cxnSpLocks/>
              <a:stCxn id="103" idx="0"/>
              <a:endCxn id="98"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EB157AE-A4E2-A848-8350-E9DE5C28231D}"/>
                </a:ext>
              </a:extLst>
            </p:cNvPr>
            <p:cNvCxnSpPr>
              <a:cxnSpLocks/>
              <a:stCxn id="98" idx="2"/>
              <a:endCxn id="104" idx="0"/>
            </p:cNvCxnSpPr>
            <p:nvPr/>
          </p:nvCxnSpPr>
          <p:spPr>
            <a:xfrm>
              <a:off x="6136092" y="565560"/>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131434-DF3B-0446-8A7E-27A4F78CEA3A}"/>
                </a:ext>
              </a:extLst>
            </p:cNvPr>
            <p:cNvCxnSpPr>
              <a:cxnSpLocks/>
              <a:stCxn id="98" idx="2"/>
              <a:endCxn id="105" idx="0"/>
            </p:cNvCxnSpPr>
            <p:nvPr/>
          </p:nvCxnSpPr>
          <p:spPr>
            <a:xfrm>
              <a:off x="6136094" y="565560"/>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71F3D32-874A-2440-A7A3-BAE95E879EE3}"/>
                </a:ext>
              </a:extLst>
            </p:cNvPr>
            <p:cNvCxnSpPr>
              <a:cxnSpLocks/>
              <a:stCxn id="106" idx="0"/>
              <a:endCxn id="100" idx="2"/>
            </p:cNvCxnSpPr>
            <p:nvPr/>
          </p:nvCxnSpPr>
          <p:spPr>
            <a:xfrm flipV="1">
              <a:off x="1457071" y="1375458"/>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51A26FB-84EC-C64C-9D3A-5BDC401AC191}"/>
                </a:ext>
              </a:extLst>
            </p:cNvPr>
            <p:cNvCxnSpPr>
              <a:cxnSpLocks/>
              <a:stCxn id="107" idx="0"/>
              <a:endCxn id="100"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BA974CA-F772-2948-95AF-75FF6F4A1019}"/>
                </a:ext>
              </a:extLst>
            </p:cNvPr>
            <p:cNvCxnSpPr>
              <a:cxnSpLocks/>
              <a:stCxn id="108" idx="0"/>
              <a:endCxn id="101" idx="2"/>
            </p:cNvCxnSpPr>
            <p:nvPr/>
          </p:nvCxnSpPr>
          <p:spPr>
            <a:xfrm flipV="1">
              <a:off x="3192170" y="1375458"/>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2D52C0-0A89-6341-9F71-220FFE13D975}"/>
                </a:ext>
              </a:extLst>
            </p:cNvPr>
            <p:cNvCxnSpPr>
              <a:cxnSpLocks/>
              <a:stCxn id="109" idx="0"/>
              <a:endCxn id="101"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A814A35-062A-D140-B74A-4FA4811941E7}"/>
                </a:ext>
              </a:extLst>
            </p:cNvPr>
            <p:cNvCxnSpPr>
              <a:cxnSpLocks/>
              <a:stCxn id="110" idx="0"/>
              <a:endCxn id="101" idx="2"/>
            </p:cNvCxnSpPr>
            <p:nvPr/>
          </p:nvCxnSpPr>
          <p:spPr>
            <a:xfrm flipH="1" flipV="1">
              <a:off x="4563765" y="1375458"/>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1885BF5-F4DA-C641-9A83-8568AE4F8040}"/>
                </a:ext>
              </a:extLst>
            </p:cNvPr>
            <p:cNvCxnSpPr>
              <a:cxnSpLocks/>
              <a:stCxn id="111" idx="0"/>
              <a:endCxn id="102" idx="2"/>
            </p:cNvCxnSpPr>
            <p:nvPr/>
          </p:nvCxnSpPr>
          <p:spPr>
            <a:xfrm flipH="1" flipV="1">
              <a:off x="5595550" y="1375436"/>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6F8A708-CD0E-2445-A375-56E78E71400C}"/>
                </a:ext>
              </a:extLst>
            </p:cNvPr>
            <p:cNvCxnSpPr>
              <a:cxnSpLocks/>
              <a:stCxn id="112" idx="0"/>
              <a:endCxn id="103" idx="2"/>
            </p:cNvCxnSpPr>
            <p:nvPr/>
          </p:nvCxnSpPr>
          <p:spPr>
            <a:xfrm flipV="1">
              <a:off x="6626316" y="1375436"/>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EFC10B3-ED7C-7141-AD29-DBFD1736F59B}"/>
                </a:ext>
              </a:extLst>
            </p:cNvPr>
            <p:cNvCxnSpPr>
              <a:cxnSpLocks/>
              <a:stCxn id="113" idx="0"/>
              <a:endCxn id="103"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BF15926-D1CD-5348-BEC9-8856DE764166}"/>
                </a:ext>
              </a:extLst>
            </p:cNvPr>
            <p:cNvCxnSpPr>
              <a:cxnSpLocks/>
              <a:stCxn id="114" idx="0"/>
            </p:cNvCxnSpPr>
            <p:nvPr/>
          </p:nvCxnSpPr>
          <p:spPr>
            <a:xfrm flipH="1" flipV="1">
              <a:off x="7686161" y="1185774"/>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42313D2-2D43-BB48-934D-365B7B46D166}"/>
                </a:ext>
              </a:extLst>
            </p:cNvPr>
            <p:cNvCxnSpPr>
              <a:cxnSpLocks/>
              <a:stCxn id="115" idx="0"/>
              <a:endCxn id="105" idx="2"/>
            </p:cNvCxnSpPr>
            <p:nvPr/>
          </p:nvCxnSpPr>
          <p:spPr>
            <a:xfrm flipH="1" flipV="1">
              <a:off x="8690913" y="1375414"/>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BCA3EC3-CE6E-A846-B29F-7FC1E0AA630E}"/>
                </a:ext>
              </a:extLst>
            </p:cNvPr>
            <p:cNvCxnSpPr>
              <a:cxnSpLocks/>
              <a:stCxn id="116" idx="0"/>
              <a:endCxn id="105" idx="2"/>
            </p:cNvCxnSpPr>
            <p:nvPr/>
          </p:nvCxnSpPr>
          <p:spPr>
            <a:xfrm flipH="1" flipV="1">
              <a:off x="8690911" y="1375414"/>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4FAB84-8E32-F343-A50E-2A149E5C5C53}"/>
                </a:ext>
              </a:extLst>
            </p:cNvPr>
            <p:cNvCxnSpPr>
              <a:cxnSpLocks/>
              <a:stCxn id="117" idx="0"/>
              <a:endCxn id="105" idx="2"/>
            </p:cNvCxnSpPr>
            <p:nvPr/>
          </p:nvCxnSpPr>
          <p:spPr>
            <a:xfrm flipH="1" flipV="1">
              <a:off x="8690911" y="1375414"/>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AA8FBD3-D269-774E-B008-C01AC4C99429}"/>
                </a:ext>
              </a:extLst>
            </p:cNvPr>
            <p:cNvSpPr txBox="1"/>
            <p:nvPr/>
          </p:nvSpPr>
          <p:spPr>
            <a:xfrm>
              <a:off x="3273512" y="4040661"/>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137" name="Rounded Rectangle 136">
              <a:extLst>
                <a:ext uri="{FF2B5EF4-FFF2-40B4-BE49-F238E27FC236}">
                  <a16:creationId xmlns:a16="http://schemas.microsoft.com/office/drawing/2014/main" id="{05F9611C-66AE-134F-8857-EE6D30B7EC35}"/>
                </a:ext>
              </a:extLst>
            </p:cNvPr>
            <p:cNvSpPr/>
            <p:nvPr/>
          </p:nvSpPr>
          <p:spPr>
            <a:xfrm>
              <a:off x="58992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8" name="Rounded Rectangle 137">
              <a:extLst>
                <a:ext uri="{FF2B5EF4-FFF2-40B4-BE49-F238E27FC236}">
                  <a16:creationId xmlns:a16="http://schemas.microsoft.com/office/drawing/2014/main" id="{C8C765A3-293B-6D4F-912C-628742820850}"/>
                </a:ext>
              </a:extLst>
            </p:cNvPr>
            <p:cNvSpPr/>
            <p:nvPr/>
          </p:nvSpPr>
          <p:spPr>
            <a:xfrm>
              <a:off x="111417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Rounded Rectangle 138">
              <a:extLst>
                <a:ext uri="{FF2B5EF4-FFF2-40B4-BE49-F238E27FC236}">
                  <a16:creationId xmlns:a16="http://schemas.microsoft.com/office/drawing/2014/main" id="{812F1E39-4E2A-444B-BA8F-2C8E4DCFB152}"/>
                </a:ext>
              </a:extLst>
            </p:cNvPr>
            <p:cNvSpPr/>
            <p:nvPr/>
          </p:nvSpPr>
          <p:spPr>
            <a:xfrm>
              <a:off x="1645064"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0" name="Rounded Rectangle 139">
              <a:extLst>
                <a:ext uri="{FF2B5EF4-FFF2-40B4-BE49-F238E27FC236}">
                  <a16:creationId xmlns:a16="http://schemas.microsoft.com/office/drawing/2014/main" id="{5B89BFE6-A58D-C643-8602-91E7CF15A689}"/>
                </a:ext>
              </a:extLst>
            </p:cNvPr>
            <p:cNvSpPr/>
            <p:nvPr/>
          </p:nvSpPr>
          <p:spPr>
            <a:xfrm>
              <a:off x="2174401" y="2389358"/>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1" name="Rounded Rectangle 140">
              <a:extLst>
                <a:ext uri="{FF2B5EF4-FFF2-40B4-BE49-F238E27FC236}">
                  <a16:creationId xmlns:a16="http://schemas.microsoft.com/office/drawing/2014/main" id="{82969E7D-CB14-6A44-99DD-9D46B1CD223F}"/>
                </a:ext>
              </a:extLst>
            </p:cNvPr>
            <p:cNvSpPr/>
            <p:nvPr/>
          </p:nvSpPr>
          <p:spPr>
            <a:xfrm>
              <a:off x="2703738"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2" name="Rounded Rectangle 141">
              <a:extLst>
                <a:ext uri="{FF2B5EF4-FFF2-40B4-BE49-F238E27FC236}">
                  <a16:creationId xmlns:a16="http://schemas.microsoft.com/office/drawing/2014/main" id="{594D8774-3CF0-5B40-9151-9FAEC28AFD1A}"/>
                </a:ext>
              </a:extLst>
            </p:cNvPr>
            <p:cNvSpPr/>
            <p:nvPr/>
          </p:nvSpPr>
          <p:spPr>
            <a:xfrm>
              <a:off x="3206225"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3" name="Rounded Rectangle 142">
              <a:extLst>
                <a:ext uri="{FF2B5EF4-FFF2-40B4-BE49-F238E27FC236}">
                  <a16:creationId xmlns:a16="http://schemas.microsoft.com/office/drawing/2014/main" id="{9DB33C22-A157-3640-9EC1-7D4B2B72F704}"/>
                </a:ext>
              </a:extLst>
            </p:cNvPr>
            <p:cNvSpPr/>
            <p:nvPr/>
          </p:nvSpPr>
          <p:spPr>
            <a:xfrm>
              <a:off x="3730475" y="2384118"/>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4" name="Rounded Rectangle 143">
              <a:extLst>
                <a:ext uri="{FF2B5EF4-FFF2-40B4-BE49-F238E27FC236}">
                  <a16:creationId xmlns:a16="http://schemas.microsoft.com/office/drawing/2014/main" id="{55077C9F-4E08-5D4D-A76D-F107F0DC2233}"/>
                </a:ext>
              </a:extLst>
            </p:cNvPr>
            <p:cNvSpPr/>
            <p:nvPr/>
          </p:nvSpPr>
          <p:spPr>
            <a:xfrm>
              <a:off x="4261368"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5" name="Rounded Rectangle 144">
              <a:extLst>
                <a:ext uri="{FF2B5EF4-FFF2-40B4-BE49-F238E27FC236}">
                  <a16:creationId xmlns:a16="http://schemas.microsoft.com/office/drawing/2014/main" id="{5287068F-1360-A94C-AD5F-E70E50BA9B4A}"/>
                </a:ext>
              </a:extLst>
            </p:cNvPr>
            <p:cNvSpPr/>
            <p:nvPr/>
          </p:nvSpPr>
          <p:spPr>
            <a:xfrm>
              <a:off x="479070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Rounded Rectangle 145">
              <a:extLst>
                <a:ext uri="{FF2B5EF4-FFF2-40B4-BE49-F238E27FC236}">
                  <a16:creationId xmlns:a16="http://schemas.microsoft.com/office/drawing/2014/main" id="{944FDB00-B245-F042-BFCF-1FF19E2ED4A6}"/>
                </a:ext>
              </a:extLst>
            </p:cNvPr>
            <p:cNvSpPr/>
            <p:nvPr/>
          </p:nvSpPr>
          <p:spPr>
            <a:xfrm>
              <a:off x="5320042"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7" name="Rounded Rectangle 146">
              <a:extLst>
                <a:ext uri="{FF2B5EF4-FFF2-40B4-BE49-F238E27FC236}">
                  <a16:creationId xmlns:a16="http://schemas.microsoft.com/office/drawing/2014/main" id="{302BD44D-2FC7-9F49-A73B-61FB40639253}"/>
                </a:ext>
              </a:extLst>
            </p:cNvPr>
            <p:cNvSpPr/>
            <p:nvPr/>
          </p:nvSpPr>
          <p:spPr>
            <a:xfrm>
              <a:off x="584429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8" name="Rounded Rectangle 147">
              <a:extLst>
                <a:ext uri="{FF2B5EF4-FFF2-40B4-BE49-F238E27FC236}">
                  <a16:creationId xmlns:a16="http://schemas.microsoft.com/office/drawing/2014/main" id="{929B3D52-30DC-2B4A-BED8-B0AFDEDC4BD6}"/>
                </a:ext>
              </a:extLst>
            </p:cNvPr>
            <p:cNvSpPr/>
            <p:nvPr/>
          </p:nvSpPr>
          <p:spPr>
            <a:xfrm>
              <a:off x="636854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9" name="Rounded Rectangle 148">
              <a:extLst>
                <a:ext uri="{FF2B5EF4-FFF2-40B4-BE49-F238E27FC236}">
                  <a16:creationId xmlns:a16="http://schemas.microsoft.com/office/drawing/2014/main" id="{1AA783F7-B288-C444-B044-C1322212968C}"/>
                </a:ext>
              </a:extLst>
            </p:cNvPr>
            <p:cNvSpPr/>
            <p:nvPr/>
          </p:nvSpPr>
          <p:spPr>
            <a:xfrm>
              <a:off x="6899435"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Rounded Rectangle 149">
              <a:extLst>
                <a:ext uri="{FF2B5EF4-FFF2-40B4-BE49-F238E27FC236}">
                  <a16:creationId xmlns:a16="http://schemas.microsoft.com/office/drawing/2014/main" id="{0A85360C-37F7-A242-A869-E1B779CE2736}"/>
                </a:ext>
              </a:extLst>
            </p:cNvPr>
            <p:cNvSpPr/>
            <p:nvPr/>
          </p:nvSpPr>
          <p:spPr>
            <a:xfrm>
              <a:off x="7428772" y="2378697"/>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Rounded Rectangle 150">
              <a:extLst>
                <a:ext uri="{FF2B5EF4-FFF2-40B4-BE49-F238E27FC236}">
                  <a16:creationId xmlns:a16="http://schemas.microsoft.com/office/drawing/2014/main" id="{517DE2C8-2C2A-4941-B5E2-41AC9CFC6E1D}"/>
                </a:ext>
              </a:extLst>
            </p:cNvPr>
            <p:cNvSpPr/>
            <p:nvPr/>
          </p:nvSpPr>
          <p:spPr>
            <a:xfrm>
              <a:off x="7958109"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2" name="Rounded Rectangle 151">
              <a:extLst>
                <a:ext uri="{FF2B5EF4-FFF2-40B4-BE49-F238E27FC236}">
                  <a16:creationId xmlns:a16="http://schemas.microsoft.com/office/drawing/2014/main" id="{27104F83-8CA4-FD48-A78F-9EFD2AE9178A}"/>
                </a:ext>
              </a:extLst>
            </p:cNvPr>
            <p:cNvSpPr/>
            <p:nvPr/>
          </p:nvSpPr>
          <p:spPr>
            <a:xfrm>
              <a:off x="8460596"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3" name="Rounded Rectangle 152">
              <a:extLst>
                <a:ext uri="{FF2B5EF4-FFF2-40B4-BE49-F238E27FC236}">
                  <a16:creationId xmlns:a16="http://schemas.microsoft.com/office/drawing/2014/main" id="{66E5679F-872A-1748-AD77-89855C3BEA2C}"/>
                </a:ext>
              </a:extLst>
            </p:cNvPr>
            <p:cNvSpPr/>
            <p:nvPr/>
          </p:nvSpPr>
          <p:spPr>
            <a:xfrm>
              <a:off x="898484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Rounded Rectangle 153">
              <a:extLst>
                <a:ext uri="{FF2B5EF4-FFF2-40B4-BE49-F238E27FC236}">
                  <a16:creationId xmlns:a16="http://schemas.microsoft.com/office/drawing/2014/main" id="{65A670BF-7A89-634B-93FB-06BB0502BB15}"/>
                </a:ext>
              </a:extLst>
            </p:cNvPr>
            <p:cNvSpPr/>
            <p:nvPr/>
          </p:nvSpPr>
          <p:spPr>
            <a:xfrm>
              <a:off x="9515739"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5" name="Rounded Rectangle 154">
              <a:extLst>
                <a:ext uri="{FF2B5EF4-FFF2-40B4-BE49-F238E27FC236}">
                  <a16:creationId xmlns:a16="http://schemas.microsoft.com/office/drawing/2014/main" id="{8404F8EB-D37F-3641-AC70-206288CD9BCD}"/>
                </a:ext>
              </a:extLst>
            </p:cNvPr>
            <p:cNvSpPr/>
            <p:nvPr/>
          </p:nvSpPr>
          <p:spPr>
            <a:xfrm>
              <a:off x="1004507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6" name="Rounded Rectangle 155">
              <a:extLst>
                <a:ext uri="{FF2B5EF4-FFF2-40B4-BE49-F238E27FC236}">
                  <a16:creationId xmlns:a16="http://schemas.microsoft.com/office/drawing/2014/main" id="{E85C5155-FABB-4245-B0EA-5143EA5046F9}"/>
                </a:ext>
              </a:extLst>
            </p:cNvPr>
            <p:cNvSpPr/>
            <p:nvPr/>
          </p:nvSpPr>
          <p:spPr>
            <a:xfrm>
              <a:off x="10574413"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Rounded Rectangle 156">
              <a:extLst>
                <a:ext uri="{FF2B5EF4-FFF2-40B4-BE49-F238E27FC236}">
                  <a16:creationId xmlns:a16="http://schemas.microsoft.com/office/drawing/2014/main" id="{B5AEC58B-1F7C-E841-A40D-E74EE270AD74}"/>
                </a:ext>
              </a:extLst>
            </p:cNvPr>
            <p:cNvSpPr/>
            <p:nvPr/>
          </p:nvSpPr>
          <p:spPr>
            <a:xfrm>
              <a:off x="11098663"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Rounded Rectangle 157">
              <a:extLst>
                <a:ext uri="{FF2B5EF4-FFF2-40B4-BE49-F238E27FC236}">
                  <a16:creationId xmlns:a16="http://schemas.microsoft.com/office/drawing/2014/main" id="{0D2A4054-BA01-F443-B4CB-47207CDEFA34}"/>
                </a:ext>
              </a:extLst>
            </p:cNvPr>
            <p:cNvSpPr/>
            <p:nvPr/>
          </p:nvSpPr>
          <p:spPr>
            <a:xfrm>
              <a:off x="11628000"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9" name="Straight Connector 158">
              <a:extLst>
                <a:ext uri="{FF2B5EF4-FFF2-40B4-BE49-F238E27FC236}">
                  <a16:creationId xmlns:a16="http://schemas.microsoft.com/office/drawing/2014/main" id="{C16FB091-2DEE-814A-BCFB-E8AB20DDEE15}"/>
                </a:ext>
              </a:extLst>
            </p:cNvPr>
            <p:cNvCxnSpPr>
              <a:cxnSpLocks/>
              <a:stCxn id="137" idx="0"/>
              <a:endCxn id="106" idx="2"/>
            </p:cNvCxnSpPr>
            <p:nvPr/>
          </p:nvCxnSpPr>
          <p:spPr>
            <a:xfrm flipV="1">
              <a:off x="772801" y="2086254"/>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0F96C3B-F0F1-1B48-8344-B274EDBD985F}"/>
                </a:ext>
              </a:extLst>
            </p:cNvPr>
            <p:cNvCxnSpPr>
              <a:cxnSpLocks/>
              <a:stCxn id="138" idx="0"/>
              <a:endCxn id="106" idx="2"/>
            </p:cNvCxnSpPr>
            <p:nvPr/>
          </p:nvCxnSpPr>
          <p:spPr>
            <a:xfrm flipV="1">
              <a:off x="1297051" y="2086254"/>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9616B96-3529-D745-82D3-93071512E228}"/>
                </a:ext>
              </a:extLst>
            </p:cNvPr>
            <p:cNvCxnSpPr>
              <a:cxnSpLocks/>
              <a:stCxn id="139" idx="0"/>
              <a:endCxn id="107" idx="2"/>
            </p:cNvCxnSpPr>
            <p:nvPr/>
          </p:nvCxnSpPr>
          <p:spPr>
            <a:xfrm flipV="1">
              <a:off x="1827944" y="2086254"/>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4E47D7B-F8F1-6B4F-B582-6C09E15C50A9}"/>
                </a:ext>
              </a:extLst>
            </p:cNvPr>
            <p:cNvCxnSpPr>
              <a:cxnSpLocks/>
              <a:stCxn id="140" idx="0"/>
              <a:endCxn id="107"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8E9185B-56D5-E643-B5E0-8581F88B5C2F}"/>
                </a:ext>
              </a:extLst>
            </p:cNvPr>
            <p:cNvCxnSpPr>
              <a:cxnSpLocks/>
              <a:stCxn id="141" idx="0"/>
              <a:endCxn id="107" idx="2"/>
            </p:cNvCxnSpPr>
            <p:nvPr/>
          </p:nvCxnSpPr>
          <p:spPr>
            <a:xfrm flipH="1" flipV="1">
              <a:off x="2321014" y="2086254"/>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62BEAD3-6C10-814B-A07F-F53A04D56404}"/>
                </a:ext>
              </a:extLst>
            </p:cNvPr>
            <p:cNvCxnSpPr>
              <a:cxnSpLocks/>
              <a:stCxn id="142" idx="0"/>
              <a:endCxn id="108" idx="2"/>
            </p:cNvCxnSpPr>
            <p:nvPr/>
          </p:nvCxnSpPr>
          <p:spPr>
            <a:xfrm flipH="1" flipV="1">
              <a:off x="3192170" y="2086254"/>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FB0642D-1B13-C842-9F65-BC3042298FAA}"/>
                </a:ext>
              </a:extLst>
            </p:cNvPr>
            <p:cNvCxnSpPr>
              <a:cxnSpLocks/>
              <a:stCxn id="143" idx="0"/>
              <a:endCxn id="109"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3F727B9-BAC7-0F49-B922-CCDBF5E82BD1}"/>
                </a:ext>
              </a:extLst>
            </p:cNvPr>
            <p:cNvCxnSpPr>
              <a:cxnSpLocks/>
              <a:stCxn id="144" idx="0"/>
              <a:endCxn id="109" idx="2"/>
            </p:cNvCxnSpPr>
            <p:nvPr/>
          </p:nvCxnSpPr>
          <p:spPr>
            <a:xfrm flipH="1" flipV="1">
              <a:off x="4020065" y="2086254"/>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95B97DE-8EBD-424F-B166-2E334907EC15}"/>
                </a:ext>
              </a:extLst>
            </p:cNvPr>
            <p:cNvCxnSpPr>
              <a:cxnSpLocks/>
              <a:stCxn id="145" idx="0"/>
              <a:endCxn id="110" idx="2"/>
            </p:cNvCxnSpPr>
            <p:nvPr/>
          </p:nvCxnSpPr>
          <p:spPr>
            <a:xfrm flipH="1" flipV="1">
              <a:off x="4884008" y="2086254"/>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3E34847-5F0B-1E46-AC69-6CA500F996D7}"/>
                </a:ext>
              </a:extLst>
            </p:cNvPr>
            <p:cNvCxnSpPr>
              <a:cxnSpLocks/>
              <a:stCxn id="146" idx="0"/>
              <a:endCxn id="111" idx="2"/>
            </p:cNvCxnSpPr>
            <p:nvPr/>
          </p:nvCxnSpPr>
          <p:spPr>
            <a:xfrm flipV="1">
              <a:off x="5502922" y="2086254"/>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49336A8-F036-2C4E-8011-F603E4FDEFAA}"/>
                </a:ext>
              </a:extLst>
            </p:cNvPr>
            <p:cNvCxnSpPr>
              <a:cxnSpLocks/>
              <a:stCxn id="147" idx="0"/>
              <a:endCxn id="112" idx="2"/>
            </p:cNvCxnSpPr>
            <p:nvPr/>
          </p:nvCxnSpPr>
          <p:spPr>
            <a:xfrm flipV="1">
              <a:off x="6027172" y="2086256"/>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BB17719-A3D1-AD46-A24B-0F15B2AF5EC8}"/>
                </a:ext>
              </a:extLst>
            </p:cNvPr>
            <p:cNvCxnSpPr>
              <a:cxnSpLocks/>
              <a:stCxn id="148" idx="0"/>
              <a:endCxn id="112" idx="2"/>
            </p:cNvCxnSpPr>
            <p:nvPr/>
          </p:nvCxnSpPr>
          <p:spPr>
            <a:xfrm flipV="1">
              <a:off x="6551422" y="2086256"/>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F99521-A64F-AD4A-ADCB-E2232629ABD0}"/>
                </a:ext>
              </a:extLst>
            </p:cNvPr>
            <p:cNvCxnSpPr>
              <a:cxnSpLocks/>
              <a:stCxn id="149" idx="0"/>
              <a:endCxn id="113" idx="2"/>
            </p:cNvCxnSpPr>
            <p:nvPr/>
          </p:nvCxnSpPr>
          <p:spPr>
            <a:xfrm flipV="1">
              <a:off x="7082315" y="2086256"/>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AB2FB20-1DE1-F74D-A8F9-961FC9204B16}"/>
                </a:ext>
              </a:extLst>
            </p:cNvPr>
            <p:cNvCxnSpPr>
              <a:cxnSpLocks/>
              <a:stCxn id="150" idx="0"/>
              <a:endCxn id="113"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3121683-B485-AC40-94E9-74965F2E8157}"/>
                </a:ext>
              </a:extLst>
            </p:cNvPr>
            <p:cNvCxnSpPr>
              <a:cxnSpLocks/>
              <a:stCxn id="151" idx="0"/>
              <a:endCxn id="113" idx="2"/>
            </p:cNvCxnSpPr>
            <p:nvPr/>
          </p:nvCxnSpPr>
          <p:spPr>
            <a:xfrm flipH="1" flipV="1">
              <a:off x="7490257" y="2086256"/>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1E5790D-5940-B64F-8BD1-55A648B1B8A7}"/>
                </a:ext>
              </a:extLst>
            </p:cNvPr>
            <p:cNvCxnSpPr>
              <a:cxnSpLocks/>
              <a:stCxn id="152" idx="0"/>
              <a:endCxn id="114" idx="2"/>
            </p:cNvCxnSpPr>
            <p:nvPr/>
          </p:nvCxnSpPr>
          <p:spPr>
            <a:xfrm flipH="1" flipV="1">
              <a:off x="8361413" y="2086256"/>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D120A67-9D88-4440-A23C-266CD69E540D}"/>
                </a:ext>
              </a:extLst>
            </p:cNvPr>
            <p:cNvCxnSpPr>
              <a:cxnSpLocks/>
              <a:stCxn id="153" idx="0"/>
              <a:endCxn id="115" idx="2"/>
            </p:cNvCxnSpPr>
            <p:nvPr/>
          </p:nvCxnSpPr>
          <p:spPr>
            <a:xfrm flipV="1">
              <a:off x="9167726" y="2086256"/>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B129A98-93EB-A345-8A6D-3BF3D1596E75}"/>
                </a:ext>
              </a:extLst>
            </p:cNvPr>
            <p:cNvCxnSpPr>
              <a:cxnSpLocks/>
              <a:stCxn id="154" idx="0"/>
              <a:endCxn id="115" idx="2"/>
            </p:cNvCxnSpPr>
            <p:nvPr/>
          </p:nvCxnSpPr>
          <p:spPr>
            <a:xfrm flipH="1" flipV="1">
              <a:off x="9189308" y="2086256"/>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7E72C0F-D08C-D24E-AF56-6F9C64649BD6}"/>
                </a:ext>
              </a:extLst>
            </p:cNvPr>
            <p:cNvCxnSpPr>
              <a:cxnSpLocks/>
              <a:stCxn id="155" idx="0"/>
              <a:endCxn id="116" idx="2"/>
            </p:cNvCxnSpPr>
            <p:nvPr/>
          </p:nvCxnSpPr>
          <p:spPr>
            <a:xfrm flipH="1" flipV="1">
              <a:off x="10053249" y="2086254"/>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627EEF8-9F47-6F4B-82AF-BCFC8925F58C}"/>
                </a:ext>
              </a:extLst>
            </p:cNvPr>
            <p:cNvCxnSpPr>
              <a:cxnSpLocks/>
              <a:stCxn id="156" idx="0"/>
              <a:endCxn id="117" idx="2"/>
            </p:cNvCxnSpPr>
            <p:nvPr/>
          </p:nvCxnSpPr>
          <p:spPr>
            <a:xfrm flipV="1">
              <a:off x="10757293" y="2086254"/>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B9C1F73-52D0-BD4F-B0E5-F136D161D222}"/>
                </a:ext>
              </a:extLst>
            </p:cNvPr>
            <p:cNvCxnSpPr>
              <a:cxnSpLocks/>
              <a:stCxn id="157" idx="0"/>
              <a:endCxn id="117" idx="2"/>
            </p:cNvCxnSpPr>
            <p:nvPr/>
          </p:nvCxnSpPr>
          <p:spPr>
            <a:xfrm flipH="1" flipV="1">
              <a:off x="10924403" y="2086254"/>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93CDE4B-F138-A34A-AB03-E428D5CC469D}"/>
                </a:ext>
              </a:extLst>
            </p:cNvPr>
            <p:cNvCxnSpPr>
              <a:cxnSpLocks/>
              <a:stCxn id="158" idx="0"/>
              <a:endCxn id="117" idx="2"/>
            </p:cNvCxnSpPr>
            <p:nvPr/>
          </p:nvCxnSpPr>
          <p:spPr>
            <a:xfrm flipH="1" flipV="1">
              <a:off x="10924403" y="2086254"/>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12B65B9-3790-F741-BB79-639F1A83A8AE}"/>
                </a:ext>
              </a:extLst>
            </p:cNvPr>
            <p:cNvSpPr txBox="1"/>
            <p:nvPr/>
          </p:nvSpPr>
          <p:spPr>
            <a:xfrm>
              <a:off x="6164981" y="4040658"/>
              <a:ext cx="2481651" cy="1338786"/>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sp>
          <p:nvSpPr>
            <p:cNvPr id="182" name="TextBox 181">
              <a:extLst>
                <a:ext uri="{FF2B5EF4-FFF2-40B4-BE49-F238E27FC236}">
                  <a16:creationId xmlns:a16="http://schemas.microsoft.com/office/drawing/2014/main" id="{065A13A9-0B56-2D40-8B5F-91C766339BA6}"/>
                </a:ext>
              </a:extLst>
            </p:cNvPr>
            <p:cNvSpPr txBox="1"/>
            <p:nvPr/>
          </p:nvSpPr>
          <p:spPr>
            <a:xfrm>
              <a:off x="9056453"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184" name="Slide Number Placeholder 183">
            <a:extLst>
              <a:ext uri="{FF2B5EF4-FFF2-40B4-BE49-F238E27FC236}">
                <a16:creationId xmlns:a16="http://schemas.microsoft.com/office/drawing/2014/main" id="{80F8E04B-450D-2644-950B-93C7CE38C772}"/>
              </a:ext>
            </a:extLst>
          </p:cNvPr>
          <p:cNvSpPr>
            <a:spLocks noGrp="1"/>
          </p:cNvSpPr>
          <p:nvPr>
            <p:ph type="sldNum" sz="quarter" idx="12"/>
          </p:nvPr>
        </p:nvSpPr>
        <p:spPr/>
        <p:txBody>
          <a:bodyPr/>
          <a:lstStyle/>
          <a:p>
            <a:fld id="{6AAD8B0F-0092-5844-912A-348AA0D900D9}" type="slidenum">
              <a:rPr lang="en-US" smtClean="0"/>
              <a:t>25</a:t>
            </a:fld>
            <a:endParaRPr lang="en-US"/>
          </a:p>
        </p:txBody>
      </p:sp>
    </p:spTree>
    <p:extLst>
      <p:ext uri="{BB962C8B-B14F-4D97-AF65-F5344CB8AC3E}">
        <p14:creationId xmlns:p14="http://schemas.microsoft.com/office/powerpoint/2010/main" val="8040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B4C6-26F2-6E4A-BE1C-64EAEC2DBC35}"/>
              </a:ext>
            </a:extLst>
          </p:cNvPr>
          <p:cNvSpPr>
            <a:spLocks noGrp="1"/>
          </p:cNvSpPr>
          <p:nvPr>
            <p:ph type="title"/>
          </p:nvPr>
        </p:nvSpPr>
        <p:spPr/>
        <p:txBody>
          <a:bodyPr/>
          <a:lstStyle/>
          <a:p>
            <a:r>
              <a:rPr lang="en-US" dirty="0"/>
              <a:t>Stateless Clients: Example</a:t>
            </a:r>
          </a:p>
        </p:txBody>
      </p:sp>
      <p:grpSp>
        <p:nvGrpSpPr>
          <p:cNvPr id="3" name="Group 2">
            <a:extLst>
              <a:ext uri="{FF2B5EF4-FFF2-40B4-BE49-F238E27FC236}">
                <a16:creationId xmlns:a16="http://schemas.microsoft.com/office/drawing/2014/main" id="{9A2DC2E5-E22F-784F-AAC1-1FB83FAEF2BE}"/>
              </a:ext>
            </a:extLst>
          </p:cNvPr>
          <p:cNvGrpSpPr/>
          <p:nvPr/>
        </p:nvGrpSpPr>
        <p:grpSpPr>
          <a:xfrm>
            <a:off x="838200" y="1690688"/>
            <a:ext cx="10872216" cy="4873752"/>
            <a:chOff x="382038" y="136961"/>
            <a:chExt cx="11611722" cy="5435936"/>
          </a:xfrm>
        </p:grpSpPr>
        <p:sp>
          <p:nvSpPr>
            <p:cNvPr id="93" name="Freeform 92">
              <a:extLst>
                <a:ext uri="{FF2B5EF4-FFF2-40B4-BE49-F238E27FC236}">
                  <a16:creationId xmlns:a16="http://schemas.microsoft.com/office/drawing/2014/main" id="{8F8D4B4C-4106-9444-BC1B-CDDDBDF8925A}"/>
                </a:ext>
              </a:extLst>
            </p:cNvPr>
            <p:cNvSpPr/>
            <p:nvPr/>
          </p:nvSpPr>
          <p:spPr>
            <a:xfrm>
              <a:off x="9056452" y="2748482"/>
              <a:ext cx="2490738" cy="2824412"/>
            </a:xfrm>
            <a:custGeom>
              <a:avLst/>
              <a:gdLst>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0711 w 2495619"/>
                <a:gd name="connsiteY9" fmla="*/ 1205677 h 2824412"/>
                <a:gd name="connsiteX10" fmla="*/ 1570896 w 2495619"/>
                <a:gd name="connsiteY10" fmla="*/ 8211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4881 w 2495619"/>
                <a:gd name="connsiteY8" fmla="*/ 1205677 h 2824412"/>
                <a:gd name="connsiteX9" fmla="*/ 1570896 w 2495619"/>
                <a:gd name="connsiteY9" fmla="*/ 8211 h 2824412"/>
                <a:gd name="connsiteX10" fmla="*/ 1869528 w 2495619"/>
                <a:gd name="connsiteY10" fmla="*/ 0 h 2824412"/>
                <a:gd name="connsiteX0" fmla="*/ 1869528 w 2495619"/>
                <a:gd name="connsiteY0" fmla="*/ 0 h 2824412"/>
                <a:gd name="connsiteX1" fmla="*/ 2495619 w 2495619"/>
                <a:gd name="connsiteY1" fmla="*/ 1215522 h 2824412"/>
                <a:gd name="connsiteX2" fmla="*/ 2486532 w 2495619"/>
                <a:gd name="connsiteY2" fmla="*/ 1215516 h 2824412"/>
                <a:gd name="connsiteX3" fmla="*/ 2486532 w 2495619"/>
                <a:gd name="connsiteY3" fmla="*/ 2824412 h 2824412"/>
                <a:gd name="connsiteX4" fmla="*/ 4881 w 2495619"/>
                <a:gd name="connsiteY4" fmla="*/ 2824412 h 2824412"/>
                <a:gd name="connsiteX5" fmla="*/ 4881 w 2495619"/>
                <a:gd name="connsiteY5" fmla="*/ 1213901 h 2824412"/>
                <a:gd name="connsiteX6" fmla="*/ 0 w 2495619"/>
                <a:gd name="connsiteY6" fmla="*/ 1213898 h 2824412"/>
                <a:gd name="connsiteX7" fmla="*/ 4881 w 2495619"/>
                <a:gd name="connsiteY7" fmla="*/ 1210152 h 2824412"/>
                <a:gd name="connsiteX8" fmla="*/ 1570896 w 2495619"/>
                <a:gd name="connsiteY8" fmla="*/ 8211 h 2824412"/>
                <a:gd name="connsiteX9" fmla="*/ 1869528 w 2495619"/>
                <a:gd name="connsiteY9"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4881 w 2495619"/>
                <a:gd name="connsiteY6" fmla="*/ 1210152 h 2824412"/>
                <a:gd name="connsiteX7" fmla="*/ 1570896 w 2495619"/>
                <a:gd name="connsiteY7" fmla="*/ 8211 h 2824412"/>
                <a:gd name="connsiteX8" fmla="*/ 1869528 w 2495619"/>
                <a:gd name="connsiteY8" fmla="*/ 0 h 2824412"/>
                <a:gd name="connsiteX0" fmla="*/ 1869528 w 2495619"/>
                <a:gd name="connsiteY0" fmla="*/ 0 h 2824412"/>
                <a:gd name="connsiteX1" fmla="*/ 2495619 w 2495619"/>
                <a:gd name="connsiteY1" fmla="*/ 1215522 h 2824412"/>
                <a:gd name="connsiteX2" fmla="*/ 2486532 w 2495619"/>
                <a:gd name="connsiteY2" fmla="*/ 2824412 h 2824412"/>
                <a:gd name="connsiteX3" fmla="*/ 4881 w 2495619"/>
                <a:gd name="connsiteY3" fmla="*/ 2824412 h 2824412"/>
                <a:gd name="connsiteX4" fmla="*/ 4881 w 2495619"/>
                <a:gd name="connsiteY4" fmla="*/ 1213901 h 2824412"/>
                <a:gd name="connsiteX5" fmla="*/ 0 w 2495619"/>
                <a:gd name="connsiteY5" fmla="*/ 1213898 h 2824412"/>
                <a:gd name="connsiteX6" fmla="*/ 1570896 w 2495619"/>
                <a:gd name="connsiteY6" fmla="*/ 8211 h 2824412"/>
                <a:gd name="connsiteX7" fmla="*/ 1869528 w 2495619"/>
                <a:gd name="connsiteY7" fmla="*/ 0 h 2824412"/>
                <a:gd name="connsiteX0" fmla="*/ 1864647 w 2490738"/>
                <a:gd name="connsiteY0" fmla="*/ 0 h 2824412"/>
                <a:gd name="connsiteX1" fmla="*/ 2490738 w 2490738"/>
                <a:gd name="connsiteY1" fmla="*/ 1215522 h 2824412"/>
                <a:gd name="connsiteX2" fmla="*/ 2481651 w 2490738"/>
                <a:gd name="connsiteY2" fmla="*/ 2824412 h 2824412"/>
                <a:gd name="connsiteX3" fmla="*/ 0 w 2490738"/>
                <a:gd name="connsiteY3" fmla="*/ 2824412 h 2824412"/>
                <a:gd name="connsiteX4" fmla="*/ 0 w 2490738"/>
                <a:gd name="connsiteY4" fmla="*/ 1213901 h 2824412"/>
                <a:gd name="connsiteX5" fmla="*/ 1566015 w 2490738"/>
                <a:gd name="connsiteY5" fmla="*/ 8211 h 2824412"/>
                <a:gd name="connsiteX6" fmla="*/ 1864647 w 2490738"/>
                <a:gd name="connsiteY6" fmla="*/ 0 h 282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738" h="2824412">
                  <a:moveTo>
                    <a:pt x="1864647" y="0"/>
                  </a:moveTo>
                  <a:lnTo>
                    <a:pt x="2490738" y="1215522"/>
                  </a:lnTo>
                  <a:lnTo>
                    <a:pt x="2481651" y="2824412"/>
                  </a:lnTo>
                  <a:lnTo>
                    <a:pt x="0" y="2824412"/>
                  </a:lnTo>
                  <a:lnTo>
                    <a:pt x="0" y="1213901"/>
                  </a:lnTo>
                  <a:lnTo>
                    <a:pt x="1566015" y="8211"/>
                  </a:lnTo>
                  <a:lnTo>
                    <a:pt x="1864647"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4" name="Freeform 183">
              <a:extLst>
                <a:ext uri="{FF2B5EF4-FFF2-40B4-BE49-F238E27FC236}">
                  <a16:creationId xmlns:a16="http://schemas.microsoft.com/office/drawing/2014/main" id="{664F3DB2-C467-BD48-8F49-1E271B57F93C}"/>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5" name="Freeform 184">
              <a:extLst>
                <a:ext uri="{FF2B5EF4-FFF2-40B4-BE49-F238E27FC236}">
                  <a16:creationId xmlns:a16="http://schemas.microsoft.com/office/drawing/2014/main" id="{2B4D4F5A-7027-DD4E-9906-24D36F02CF5E}"/>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4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6" name="Freeform 185">
              <a:extLst>
                <a:ext uri="{FF2B5EF4-FFF2-40B4-BE49-F238E27FC236}">
                  <a16:creationId xmlns:a16="http://schemas.microsoft.com/office/drawing/2014/main" id="{62F0841D-E015-174A-8CC0-1B50D1C8ECFA}"/>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7" name="Rounded Rectangle 186">
              <a:extLst>
                <a:ext uri="{FF2B5EF4-FFF2-40B4-BE49-F238E27FC236}">
                  <a16:creationId xmlns:a16="http://schemas.microsoft.com/office/drawing/2014/main" id="{EDE7F69E-1664-6747-808B-1306068987B9}"/>
                </a:ext>
              </a:extLst>
            </p:cNvPr>
            <p:cNvSpPr/>
            <p:nvPr/>
          </p:nvSpPr>
          <p:spPr>
            <a:xfrm>
              <a:off x="4096237" y="136961"/>
              <a:ext cx="4079713" cy="428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0xa34c…2f55</a:t>
              </a:r>
            </a:p>
          </p:txBody>
        </p:sp>
        <p:sp>
          <p:nvSpPr>
            <p:cNvPr id="188" name="TextBox 187">
              <a:extLst>
                <a:ext uri="{FF2B5EF4-FFF2-40B4-BE49-F238E27FC236}">
                  <a16:creationId xmlns:a16="http://schemas.microsoft.com/office/drawing/2014/main" id="{254B5930-C9B8-A448-BD7A-33E9E3DBFFF6}"/>
                </a:ext>
              </a:extLst>
            </p:cNvPr>
            <p:cNvSpPr txBox="1"/>
            <p:nvPr/>
          </p:nvSpPr>
          <p:spPr>
            <a:xfrm>
              <a:off x="382038"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90 ETH</a:t>
              </a:r>
            </a:p>
          </p:txBody>
        </p:sp>
        <p:grpSp>
          <p:nvGrpSpPr>
            <p:cNvPr id="189" name="Group 188">
              <a:extLst>
                <a:ext uri="{FF2B5EF4-FFF2-40B4-BE49-F238E27FC236}">
                  <a16:creationId xmlns:a16="http://schemas.microsoft.com/office/drawing/2014/main" id="{1F60D341-BD97-594F-82DE-F4252559CAE8}"/>
                </a:ext>
              </a:extLst>
            </p:cNvPr>
            <p:cNvGrpSpPr/>
            <p:nvPr/>
          </p:nvGrpSpPr>
          <p:grpSpPr>
            <a:xfrm>
              <a:off x="3074778" y="1019393"/>
              <a:ext cx="6073335" cy="356067"/>
              <a:chOff x="3459894" y="877297"/>
              <a:chExt cx="6073335" cy="160658"/>
            </a:xfrm>
          </p:grpSpPr>
          <p:sp>
            <p:nvSpPr>
              <p:cNvPr id="190" name="Rounded Rectangle 189">
                <a:extLst>
                  <a:ext uri="{FF2B5EF4-FFF2-40B4-BE49-F238E27FC236}">
                    <a16:creationId xmlns:a16="http://schemas.microsoft.com/office/drawing/2014/main" id="{D8AB8211-3968-6E4E-A541-A939DBFA15A8}"/>
                  </a:ext>
                </a:extLst>
              </p:cNvPr>
              <p:cNvSpPr/>
              <p:nvPr/>
            </p:nvSpPr>
            <p:spPr>
              <a:xfrm>
                <a:off x="3459894"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1" name="Rounded Rectangle 190">
                <a:extLst>
                  <a:ext uri="{FF2B5EF4-FFF2-40B4-BE49-F238E27FC236}">
                    <a16:creationId xmlns:a16="http://schemas.microsoft.com/office/drawing/2014/main" id="{DB84417C-D20B-B44C-B8B5-001BFF524E8E}"/>
                  </a:ext>
                </a:extLst>
              </p:cNvPr>
              <p:cNvSpPr/>
              <p:nvPr/>
            </p:nvSpPr>
            <p:spPr>
              <a:xfrm>
                <a:off x="4491681" y="87731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2" name="Rounded Rectangle 191">
                <a:extLst>
                  <a:ext uri="{FF2B5EF4-FFF2-40B4-BE49-F238E27FC236}">
                    <a16:creationId xmlns:a16="http://schemas.microsoft.com/office/drawing/2014/main" id="{31E287DF-A96A-804A-A044-7497D59287E5}"/>
                  </a:ext>
                </a:extLst>
              </p:cNvPr>
              <p:cNvSpPr/>
              <p:nvPr/>
            </p:nvSpPr>
            <p:spPr>
              <a:xfrm>
                <a:off x="5523468"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3" name="Rounded Rectangle 192">
                <a:extLst>
                  <a:ext uri="{FF2B5EF4-FFF2-40B4-BE49-F238E27FC236}">
                    <a16:creationId xmlns:a16="http://schemas.microsoft.com/office/drawing/2014/main" id="{0C80DC07-DC6E-9F4D-9010-AE87A0FE9550}"/>
                  </a:ext>
                </a:extLst>
              </p:cNvPr>
              <p:cNvSpPr/>
              <p:nvPr/>
            </p:nvSpPr>
            <p:spPr>
              <a:xfrm>
                <a:off x="6555255"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ounded Rectangle 193">
                <a:extLst>
                  <a:ext uri="{FF2B5EF4-FFF2-40B4-BE49-F238E27FC236}">
                    <a16:creationId xmlns:a16="http://schemas.microsoft.com/office/drawing/2014/main" id="{B65D5FE3-3BB0-D649-8436-67A630629EB6}"/>
                  </a:ext>
                </a:extLst>
              </p:cNvPr>
              <p:cNvSpPr/>
              <p:nvPr/>
            </p:nvSpPr>
            <p:spPr>
              <a:xfrm>
                <a:off x="7587042" y="87730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ounded Rectangle 194">
                <a:extLst>
                  <a:ext uri="{FF2B5EF4-FFF2-40B4-BE49-F238E27FC236}">
                    <a16:creationId xmlns:a16="http://schemas.microsoft.com/office/drawing/2014/main" id="{9D6CD905-F245-F145-BB75-E01FC33137B0}"/>
                  </a:ext>
                </a:extLst>
              </p:cNvPr>
              <p:cNvSpPr/>
              <p:nvPr/>
            </p:nvSpPr>
            <p:spPr>
              <a:xfrm>
                <a:off x="8618829" y="877297"/>
                <a:ext cx="9144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96" name="Group 195">
              <a:extLst>
                <a:ext uri="{FF2B5EF4-FFF2-40B4-BE49-F238E27FC236}">
                  <a16:creationId xmlns:a16="http://schemas.microsoft.com/office/drawing/2014/main" id="{E61A4353-6A40-D240-BB7B-9D205B0F742A}"/>
                </a:ext>
              </a:extLst>
            </p:cNvPr>
            <p:cNvGrpSpPr/>
            <p:nvPr/>
          </p:nvGrpSpPr>
          <p:grpSpPr>
            <a:xfrm>
              <a:off x="1114171" y="1707368"/>
              <a:ext cx="10153132" cy="378886"/>
              <a:chOff x="1114171" y="1707368"/>
              <a:chExt cx="10153132" cy="160638"/>
            </a:xfrm>
          </p:grpSpPr>
          <p:sp>
            <p:nvSpPr>
              <p:cNvPr id="197" name="Rounded Rectangle 196">
                <a:extLst>
                  <a:ext uri="{FF2B5EF4-FFF2-40B4-BE49-F238E27FC236}">
                    <a16:creationId xmlns:a16="http://schemas.microsoft.com/office/drawing/2014/main" id="{62479EB6-FC22-A84F-A1A2-DF17A54872B8}"/>
                  </a:ext>
                </a:extLst>
              </p:cNvPr>
              <p:cNvSpPr/>
              <p:nvPr/>
            </p:nvSpPr>
            <p:spPr>
              <a:xfrm>
                <a:off x="111417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ounded Rectangle 197">
                <a:extLst>
                  <a:ext uri="{FF2B5EF4-FFF2-40B4-BE49-F238E27FC236}">
                    <a16:creationId xmlns:a16="http://schemas.microsoft.com/office/drawing/2014/main" id="{7DD5261B-2188-FB45-9E3A-0BBF16E35602}"/>
                  </a:ext>
                </a:extLst>
              </p:cNvPr>
              <p:cNvSpPr/>
              <p:nvPr/>
            </p:nvSpPr>
            <p:spPr>
              <a:xfrm>
                <a:off x="19781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9" name="Rounded Rectangle 198">
                <a:extLst>
                  <a:ext uri="{FF2B5EF4-FFF2-40B4-BE49-F238E27FC236}">
                    <a16:creationId xmlns:a16="http://schemas.microsoft.com/office/drawing/2014/main" id="{A6DF3DF6-5391-2C41-AAF2-C473C51979FB}"/>
                  </a:ext>
                </a:extLst>
              </p:cNvPr>
              <p:cNvSpPr/>
              <p:nvPr/>
            </p:nvSpPr>
            <p:spPr>
              <a:xfrm>
                <a:off x="2849268"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0" name="Rounded Rectangle 199">
                <a:extLst>
                  <a:ext uri="{FF2B5EF4-FFF2-40B4-BE49-F238E27FC236}">
                    <a16:creationId xmlns:a16="http://schemas.microsoft.com/office/drawing/2014/main" id="{152A418C-1643-BF4C-B0A8-222178EF474C}"/>
                  </a:ext>
                </a:extLst>
              </p:cNvPr>
              <p:cNvSpPr/>
              <p:nvPr/>
            </p:nvSpPr>
            <p:spPr>
              <a:xfrm>
                <a:off x="367716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1" name="Rounded Rectangle 200">
                <a:extLst>
                  <a:ext uri="{FF2B5EF4-FFF2-40B4-BE49-F238E27FC236}">
                    <a16:creationId xmlns:a16="http://schemas.microsoft.com/office/drawing/2014/main" id="{57FCF3A5-3239-1146-9568-31FEDBC2B7FB}"/>
                  </a:ext>
                </a:extLst>
              </p:cNvPr>
              <p:cNvSpPr/>
              <p:nvPr/>
            </p:nvSpPr>
            <p:spPr>
              <a:xfrm>
                <a:off x="45411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2" name="Rounded Rectangle 201">
                <a:extLst>
                  <a:ext uri="{FF2B5EF4-FFF2-40B4-BE49-F238E27FC236}">
                    <a16:creationId xmlns:a16="http://schemas.microsoft.com/office/drawing/2014/main" id="{91F1489B-7B9E-B64D-86C1-271F563371F8}"/>
                  </a:ext>
                </a:extLst>
              </p:cNvPr>
              <p:cNvSpPr/>
              <p:nvPr/>
            </p:nvSpPr>
            <p:spPr>
              <a:xfrm>
                <a:off x="5412260"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3" name="Rounded Rectangle 202">
                <a:extLst>
                  <a:ext uri="{FF2B5EF4-FFF2-40B4-BE49-F238E27FC236}">
                    <a16:creationId xmlns:a16="http://schemas.microsoft.com/office/drawing/2014/main" id="{DCB69DE7-41F9-4C44-B8A5-4BA9436072E1}"/>
                  </a:ext>
                </a:extLst>
              </p:cNvPr>
              <p:cNvSpPr/>
              <p:nvPr/>
            </p:nvSpPr>
            <p:spPr>
              <a:xfrm>
                <a:off x="6283414"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4" name="Rounded Rectangle 203">
                <a:extLst>
                  <a:ext uri="{FF2B5EF4-FFF2-40B4-BE49-F238E27FC236}">
                    <a16:creationId xmlns:a16="http://schemas.microsoft.com/office/drawing/2014/main" id="{E1156541-EFB4-734E-9BEC-FDD42778F77A}"/>
                  </a:ext>
                </a:extLst>
              </p:cNvPr>
              <p:cNvSpPr/>
              <p:nvPr/>
            </p:nvSpPr>
            <p:spPr>
              <a:xfrm>
                <a:off x="7147357"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Rounded Rectangle 204">
                <a:extLst>
                  <a:ext uri="{FF2B5EF4-FFF2-40B4-BE49-F238E27FC236}">
                    <a16:creationId xmlns:a16="http://schemas.microsoft.com/office/drawing/2014/main" id="{203E0593-AB12-2D4C-BEC8-4FE27A91F9D5}"/>
                  </a:ext>
                </a:extLst>
              </p:cNvPr>
              <p:cNvSpPr/>
              <p:nvPr/>
            </p:nvSpPr>
            <p:spPr>
              <a:xfrm>
                <a:off x="8018511"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6" name="Rounded Rectangle 205">
                <a:extLst>
                  <a:ext uri="{FF2B5EF4-FFF2-40B4-BE49-F238E27FC236}">
                    <a16:creationId xmlns:a16="http://schemas.microsoft.com/office/drawing/2014/main" id="{DF9C22F6-443A-AD4B-91C2-0CB6D3704CF0}"/>
                  </a:ext>
                </a:extLst>
              </p:cNvPr>
              <p:cNvSpPr/>
              <p:nvPr/>
            </p:nvSpPr>
            <p:spPr>
              <a:xfrm>
                <a:off x="8846406"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 name="Rounded Rectangle 206">
                <a:extLst>
                  <a:ext uri="{FF2B5EF4-FFF2-40B4-BE49-F238E27FC236}">
                    <a16:creationId xmlns:a16="http://schemas.microsoft.com/office/drawing/2014/main" id="{64AB4690-707A-D64E-960B-2DF7FC2C83D9}"/>
                  </a:ext>
                </a:extLst>
              </p:cNvPr>
              <p:cNvSpPr/>
              <p:nvPr/>
            </p:nvSpPr>
            <p:spPr>
              <a:xfrm>
                <a:off x="9710349"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8" name="Rounded Rectangle 207">
                <a:extLst>
                  <a:ext uri="{FF2B5EF4-FFF2-40B4-BE49-F238E27FC236}">
                    <a16:creationId xmlns:a16="http://schemas.microsoft.com/office/drawing/2014/main" id="{DCA9F77A-226A-5044-B48E-EA2582A4048B}"/>
                  </a:ext>
                </a:extLst>
              </p:cNvPr>
              <p:cNvSpPr/>
              <p:nvPr/>
            </p:nvSpPr>
            <p:spPr>
              <a:xfrm>
                <a:off x="10581503" y="1707368"/>
                <a:ext cx="685800" cy="160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209" name="Straight Connector 208">
              <a:extLst>
                <a:ext uri="{FF2B5EF4-FFF2-40B4-BE49-F238E27FC236}">
                  <a16:creationId xmlns:a16="http://schemas.microsoft.com/office/drawing/2014/main" id="{CF2E1A3B-8B35-5640-B75D-301A9A847B0D}"/>
                </a:ext>
              </a:extLst>
            </p:cNvPr>
            <p:cNvCxnSpPr>
              <a:cxnSpLocks/>
              <a:stCxn id="190" idx="0"/>
              <a:endCxn id="187"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617003C-086B-6E4D-8DE3-7BC653ECB408}"/>
                </a:ext>
              </a:extLst>
            </p:cNvPr>
            <p:cNvCxnSpPr>
              <a:cxnSpLocks/>
              <a:stCxn id="191" idx="0"/>
              <a:endCxn id="187"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E588E9A-4BF7-F54A-AFEB-E7838B7FFA57}"/>
                </a:ext>
              </a:extLst>
            </p:cNvPr>
            <p:cNvCxnSpPr>
              <a:cxnSpLocks/>
              <a:stCxn id="192" idx="0"/>
              <a:endCxn id="187" idx="2"/>
            </p:cNvCxnSpPr>
            <p:nvPr/>
          </p:nvCxnSpPr>
          <p:spPr>
            <a:xfrm flipV="1">
              <a:off x="5595550" y="565560"/>
              <a:ext cx="54054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E06F77-A502-874C-8F82-B4A50E9E2BB5}"/>
                </a:ext>
              </a:extLst>
            </p:cNvPr>
            <p:cNvCxnSpPr>
              <a:cxnSpLocks/>
              <a:stCxn id="193" idx="0"/>
              <a:endCxn id="187"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624D821-6956-074F-AC82-A2F5932F63F6}"/>
                </a:ext>
              </a:extLst>
            </p:cNvPr>
            <p:cNvCxnSpPr>
              <a:cxnSpLocks/>
              <a:stCxn id="187" idx="2"/>
              <a:endCxn id="194" idx="0"/>
            </p:cNvCxnSpPr>
            <p:nvPr/>
          </p:nvCxnSpPr>
          <p:spPr>
            <a:xfrm>
              <a:off x="6136092" y="565560"/>
              <a:ext cx="1523032"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DE04621-3054-6247-97B8-CBD3F4248306}"/>
                </a:ext>
              </a:extLst>
            </p:cNvPr>
            <p:cNvCxnSpPr>
              <a:cxnSpLocks/>
              <a:stCxn id="187" idx="2"/>
              <a:endCxn id="195" idx="0"/>
            </p:cNvCxnSpPr>
            <p:nvPr/>
          </p:nvCxnSpPr>
          <p:spPr>
            <a:xfrm>
              <a:off x="6136094" y="565560"/>
              <a:ext cx="2554819" cy="453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FBEF687-2468-FA4C-A79C-448965F10261}"/>
                </a:ext>
              </a:extLst>
            </p:cNvPr>
            <p:cNvCxnSpPr>
              <a:cxnSpLocks/>
              <a:stCxn id="197" idx="0"/>
              <a:endCxn id="190" idx="2"/>
            </p:cNvCxnSpPr>
            <p:nvPr/>
          </p:nvCxnSpPr>
          <p:spPr>
            <a:xfrm flipV="1">
              <a:off x="1457071" y="1375458"/>
              <a:ext cx="207490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05CC392-D5C1-CE47-833D-FF018731235D}"/>
                </a:ext>
              </a:extLst>
            </p:cNvPr>
            <p:cNvCxnSpPr>
              <a:cxnSpLocks/>
              <a:stCxn id="198" idx="0"/>
              <a:endCxn id="190"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F4C6E3A-5B88-4246-9E7E-E5883117AB45}"/>
                </a:ext>
              </a:extLst>
            </p:cNvPr>
            <p:cNvCxnSpPr>
              <a:cxnSpLocks/>
              <a:stCxn id="199" idx="0"/>
              <a:endCxn id="191" idx="2"/>
            </p:cNvCxnSpPr>
            <p:nvPr/>
          </p:nvCxnSpPr>
          <p:spPr>
            <a:xfrm flipV="1">
              <a:off x="3192170" y="1375458"/>
              <a:ext cx="1371595"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B0A4F7F-BCD8-3C4E-AF15-E33E8966D9AB}"/>
                </a:ext>
              </a:extLst>
            </p:cNvPr>
            <p:cNvCxnSpPr>
              <a:cxnSpLocks/>
              <a:stCxn id="200" idx="0"/>
              <a:endCxn id="191"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1C0D58-9545-8842-9F19-F3E85B706537}"/>
                </a:ext>
              </a:extLst>
            </p:cNvPr>
            <p:cNvCxnSpPr>
              <a:cxnSpLocks/>
              <a:stCxn id="201" idx="0"/>
              <a:endCxn id="191" idx="2"/>
            </p:cNvCxnSpPr>
            <p:nvPr/>
          </p:nvCxnSpPr>
          <p:spPr>
            <a:xfrm flipH="1" flipV="1">
              <a:off x="4563765" y="1375458"/>
              <a:ext cx="320243"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B709611-B83D-6943-85A5-A24C30CB3849}"/>
                </a:ext>
              </a:extLst>
            </p:cNvPr>
            <p:cNvCxnSpPr>
              <a:cxnSpLocks/>
              <a:stCxn id="202" idx="0"/>
              <a:endCxn id="192" idx="2"/>
            </p:cNvCxnSpPr>
            <p:nvPr/>
          </p:nvCxnSpPr>
          <p:spPr>
            <a:xfrm flipH="1" flipV="1">
              <a:off x="5595550" y="1375436"/>
              <a:ext cx="15961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F77365A-417A-E545-8685-303A1A1D6DC7}"/>
                </a:ext>
              </a:extLst>
            </p:cNvPr>
            <p:cNvCxnSpPr>
              <a:cxnSpLocks/>
              <a:stCxn id="203" idx="0"/>
              <a:endCxn id="193" idx="2"/>
            </p:cNvCxnSpPr>
            <p:nvPr/>
          </p:nvCxnSpPr>
          <p:spPr>
            <a:xfrm flipV="1">
              <a:off x="6626316" y="1375436"/>
              <a:ext cx="1023"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4A0F0-7B3E-7242-9917-B5D83878C872}"/>
                </a:ext>
              </a:extLst>
            </p:cNvPr>
            <p:cNvCxnSpPr>
              <a:cxnSpLocks/>
              <a:stCxn id="204" idx="0"/>
              <a:endCxn id="193"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70CE56A-C88F-F145-819C-49F8C772CF47}"/>
                </a:ext>
              </a:extLst>
            </p:cNvPr>
            <p:cNvCxnSpPr>
              <a:cxnSpLocks/>
              <a:stCxn id="205" idx="0"/>
            </p:cNvCxnSpPr>
            <p:nvPr/>
          </p:nvCxnSpPr>
          <p:spPr>
            <a:xfrm flipH="1" flipV="1">
              <a:off x="7686161" y="1185774"/>
              <a:ext cx="675250" cy="52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48D6AA-6385-9E46-AE32-4562C588B85F}"/>
                </a:ext>
              </a:extLst>
            </p:cNvPr>
            <p:cNvCxnSpPr>
              <a:cxnSpLocks/>
              <a:stCxn id="206" idx="0"/>
              <a:endCxn id="195" idx="2"/>
            </p:cNvCxnSpPr>
            <p:nvPr/>
          </p:nvCxnSpPr>
          <p:spPr>
            <a:xfrm flipH="1" flipV="1">
              <a:off x="8690913" y="1375414"/>
              <a:ext cx="498395"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130599D-DB07-674E-86D4-6E4F8916BC1B}"/>
                </a:ext>
              </a:extLst>
            </p:cNvPr>
            <p:cNvCxnSpPr>
              <a:cxnSpLocks/>
              <a:stCxn id="207" idx="0"/>
              <a:endCxn id="195" idx="2"/>
            </p:cNvCxnSpPr>
            <p:nvPr/>
          </p:nvCxnSpPr>
          <p:spPr>
            <a:xfrm flipH="1" flipV="1">
              <a:off x="8690911" y="1375414"/>
              <a:ext cx="1362338" cy="33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7CBB6F7-0243-4E4A-9A38-28076261CE34}"/>
                </a:ext>
              </a:extLst>
            </p:cNvPr>
            <p:cNvCxnSpPr>
              <a:cxnSpLocks/>
              <a:stCxn id="208" idx="0"/>
              <a:endCxn id="195" idx="2"/>
            </p:cNvCxnSpPr>
            <p:nvPr/>
          </p:nvCxnSpPr>
          <p:spPr>
            <a:xfrm flipH="1" flipV="1">
              <a:off x="8690911" y="1375414"/>
              <a:ext cx="2233492" cy="331954"/>
            </a:xfrm>
            <a:prstGeom prst="line">
              <a:avLst/>
            </a:prstGeom>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AC488ADF-D615-F740-B7D9-7B53C50152C5}"/>
                </a:ext>
              </a:extLst>
            </p:cNvPr>
            <p:cNvSpPr txBox="1"/>
            <p:nvPr/>
          </p:nvSpPr>
          <p:spPr>
            <a:xfrm>
              <a:off x="3273512" y="4040661"/>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11 ETH</a:t>
              </a:r>
            </a:p>
          </p:txBody>
        </p:sp>
        <p:sp>
          <p:nvSpPr>
            <p:cNvPr id="228" name="Rounded Rectangle 227">
              <a:extLst>
                <a:ext uri="{FF2B5EF4-FFF2-40B4-BE49-F238E27FC236}">
                  <a16:creationId xmlns:a16="http://schemas.microsoft.com/office/drawing/2014/main" id="{D12C86F7-261B-AC4D-A74B-7A6DF1BF248B}"/>
                </a:ext>
              </a:extLst>
            </p:cNvPr>
            <p:cNvSpPr/>
            <p:nvPr/>
          </p:nvSpPr>
          <p:spPr>
            <a:xfrm>
              <a:off x="58992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9" name="Rounded Rectangle 228">
              <a:extLst>
                <a:ext uri="{FF2B5EF4-FFF2-40B4-BE49-F238E27FC236}">
                  <a16:creationId xmlns:a16="http://schemas.microsoft.com/office/drawing/2014/main" id="{1069186D-385B-CC4E-BF1A-F58FEF065B54}"/>
                </a:ext>
              </a:extLst>
            </p:cNvPr>
            <p:cNvSpPr/>
            <p:nvPr/>
          </p:nvSpPr>
          <p:spPr>
            <a:xfrm>
              <a:off x="111417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0" name="Rounded Rectangle 229">
              <a:extLst>
                <a:ext uri="{FF2B5EF4-FFF2-40B4-BE49-F238E27FC236}">
                  <a16:creationId xmlns:a16="http://schemas.microsoft.com/office/drawing/2014/main" id="{093A4767-C7FD-A94D-AE1B-E9DD765917C8}"/>
                </a:ext>
              </a:extLst>
            </p:cNvPr>
            <p:cNvSpPr/>
            <p:nvPr/>
          </p:nvSpPr>
          <p:spPr>
            <a:xfrm>
              <a:off x="1645064"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1" name="Rounded Rectangle 230">
              <a:extLst>
                <a:ext uri="{FF2B5EF4-FFF2-40B4-BE49-F238E27FC236}">
                  <a16:creationId xmlns:a16="http://schemas.microsoft.com/office/drawing/2014/main" id="{5A42FAE0-87BD-0D45-ACCD-DB1843B96A94}"/>
                </a:ext>
              </a:extLst>
            </p:cNvPr>
            <p:cNvSpPr/>
            <p:nvPr/>
          </p:nvSpPr>
          <p:spPr>
            <a:xfrm>
              <a:off x="2174401"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2" name="Rounded Rectangle 231">
              <a:extLst>
                <a:ext uri="{FF2B5EF4-FFF2-40B4-BE49-F238E27FC236}">
                  <a16:creationId xmlns:a16="http://schemas.microsoft.com/office/drawing/2014/main" id="{51C46AB5-0B38-464D-80E3-8D4BAF46CDF4}"/>
                </a:ext>
              </a:extLst>
            </p:cNvPr>
            <p:cNvSpPr/>
            <p:nvPr/>
          </p:nvSpPr>
          <p:spPr>
            <a:xfrm>
              <a:off x="2703738"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3" name="Rounded Rectangle 232">
              <a:extLst>
                <a:ext uri="{FF2B5EF4-FFF2-40B4-BE49-F238E27FC236}">
                  <a16:creationId xmlns:a16="http://schemas.microsoft.com/office/drawing/2014/main" id="{E34A2980-63E6-7045-ABF2-9587B59FD798}"/>
                </a:ext>
              </a:extLst>
            </p:cNvPr>
            <p:cNvSpPr/>
            <p:nvPr/>
          </p:nvSpPr>
          <p:spPr>
            <a:xfrm>
              <a:off x="3206225" y="238935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4" name="Rounded Rectangle 233">
              <a:extLst>
                <a:ext uri="{FF2B5EF4-FFF2-40B4-BE49-F238E27FC236}">
                  <a16:creationId xmlns:a16="http://schemas.microsoft.com/office/drawing/2014/main" id="{D78FCD61-9232-B740-9DD0-92A54B866339}"/>
                </a:ext>
              </a:extLst>
            </p:cNvPr>
            <p:cNvSpPr/>
            <p:nvPr/>
          </p:nvSpPr>
          <p:spPr>
            <a:xfrm>
              <a:off x="373047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5" name="Rounded Rectangle 234">
              <a:extLst>
                <a:ext uri="{FF2B5EF4-FFF2-40B4-BE49-F238E27FC236}">
                  <a16:creationId xmlns:a16="http://schemas.microsoft.com/office/drawing/2014/main" id="{D7B46728-06CF-764B-A2EF-0D4DD66900CE}"/>
                </a:ext>
              </a:extLst>
            </p:cNvPr>
            <p:cNvSpPr/>
            <p:nvPr/>
          </p:nvSpPr>
          <p:spPr>
            <a:xfrm>
              <a:off x="4261368"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6" name="Rounded Rectangle 235">
              <a:extLst>
                <a:ext uri="{FF2B5EF4-FFF2-40B4-BE49-F238E27FC236}">
                  <a16:creationId xmlns:a16="http://schemas.microsoft.com/office/drawing/2014/main" id="{F39199E5-586E-0F4A-AF3D-A33962BE2CE5}"/>
                </a:ext>
              </a:extLst>
            </p:cNvPr>
            <p:cNvSpPr/>
            <p:nvPr/>
          </p:nvSpPr>
          <p:spPr>
            <a:xfrm>
              <a:off x="4790705"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7" name="Rounded Rectangle 236">
              <a:extLst>
                <a:ext uri="{FF2B5EF4-FFF2-40B4-BE49-F238E27FC236}">
                  <a16:creationId xmlns:a16="http://schemas.microsoft.com/office/drawing/2014/main" id="{ED16ADCB-9D13-7844-9F28-E7CDE128115F}"/>
                </a:ext>
              </a:extLst>
            </p:cNvPr>
            <p:cNvSpPr/>
            <p:nvPr/>
          </p:nvSpPr>
          <p:spPr>
            <a:xfrm>
              <a:off x="5320042" y="2384118"/>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8" name="Rounded Rectangle 237">
              <a:extLst>
                <a:ext uri="{FF2B5EF4-FFF2-40B4-BE49-F238E27FC236}">
                  <a16:creationId xmlns:a16="http://schemas.microsoft.com/office/drawing/2014/main" id="{235FCC4E-FEE9-E247-9EC3-3DB986407161}"/>
                </a:ext>
              </a:extLst>
            </p:cNvPr>
            <p:cNvSpPr/>
            <p:nvPr/>
          </p:nvSpPr>
          <p:spPr>
            <a:xfrm>
              <a:off x="584429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9" name="Rounded Rectangle 238">
              <a:extLst>
                <a:ext uri="{FF2B5EF4-FFF2-40B4-BE49-F238E27FC236}">
                  <a16:creationId xmlns:a16="http://schemas.microsoft.com/office/drawing/2014/main" id="{33FAEF22-FC9D-144C-8281-FB6856F275A3}"/>
                </a:ext>
              </a:extLst>
            </p:cNvPr>
            <p:cNvSpPr/>
            <p:nvPr/>
          </p:nvSpPr>
          <p:spPr>
            <a:xfrm>
              <a:off x="636854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0" name="Rounded Rectangle 239">
              <a:extLst>
                <a:ext uri="{FF2B5EF4-FFF2-40B4-BE49-F238E27FC236}">
                  <a16:creationId xmlns:a16="http://schemas.microsoft.com/office/drawing/2014/main" id="{607B6724-B7C8-D044-88AD-01765CC8AD88}"/>
                </a:ext>
              </a:extLst>
            </p:cNvPr>
            <p:cNvSpPr/>
            <p:nvPr/>
          </p:nvSpPr>
          <p:spPr>
            <a:xfrm>
              <a:off x="6899435"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1" name="Rounded Rectangle 240">
              <a:extLst>
                <a:ext uri="{FF2B5EF4-FFF2-40B4-BE49-F238E27FC236}">
                  <a16:creationId xmlns:a16="http://schemas.microsoft.com/office/drawing/2014/main" id="{1B5C39D9-9BA5-744A-816C-450BA0E3BD8C}"/>
                </a:ext>
              </a:extLst>
            </p:cNvPr>
            <p:cNvSpPr/>
            <p:nvPr/>
          </p:nvSpPr>
          <p:spPr>
            <a:xfrm>
              <a:off x="7428772"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2" name="Rounded Rectangle 241">
              <a:extLst>
                <a:ext uri="{FF2B5EF4-FFF2-40B4-BE49-F238E27FC236}">
                  <a16:creationId xmlns:a16="http://schemas.microsoft.com/office/drawing/2014/main" id="{3B41C9FC-456F-1246-BF81-8D34ADD84E11}"/>
                </a:ext>
              </a:extLst>
            </p:cNvPr>
            <p:cNvSpPr/>
            <p:nvPr/>
          </p:nvSpPr>
          <p:spPr>
            <a:xfrm>
              <a:off x="7958109"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3" name="Rounded Rectangle 242">
              <a:extLst>
                <a:ext uri="{FF2B5EF4-FFF2-40B4-BE49-F238E27FC236}">
                  <a16:creationId xmlns:a16="http://schemas.microsoft.com/office/drawing/2014/main" id="{7FBBB425-9275-7A46-AC41-6CEC1EAD6412}"/>
                </a:ext>
              </a:extLst>
            </p:cNvPr>
            <p:cNvSpPr/>
            <p:nvPr/>
          </p:nvSpPr>
          <p:spPr>
            <a:xfrm>
              <a:off x="8460596" y="237869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4" name="Rounded Rectangle 243">
              <a:extLst>
                <a:ext uri="{FF2B5EF4-FFF2-40B4-BE49-F238E27FC236}">
                  <a16:creationId xmlns:a16="http://schemas.microsoft.com/office/drawing/2014/main" id="{BEB48F83-61E1-2D44-897C-C11076993300}"/>
                </a:ext>
              </a:extLst>
            </p:cNvPr>
            <p:cNvSpPr/>
            <p:nvPr/>
          </p:nvSpPr>
          <p:spPr>
            <a:xfrm>
              <a:off x="898484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5" name="Rounded Rectangle 244">
              <a:extLst>
                <a:ext uri="{FF2B5EF4-FFF2-40B4-BE49-F238E27FC236}">
                  <a16:creationId xmlns:a16="http://schemas.microsoft.com/office/drawing/2014/main" id="{5CCE3405-C7AB-664A-B848-BED590EFED27}"/>
                </a:ext>
              </a:extLst>
            </p:cNvPr>
            <p:cNvSpPr/>
            <p:nvPr/>
          </p:nvSpPr>
          <p:spPr>
            <a:xfrm>
              <a:off x="9515739"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6" name="Rounded Rectangle 245">
              <a:extLst>
                <a:ext uri="{FF2B5EF4-FFF2-40B4-BE49-F238E27FC236}">
                  <a16:creationId xmlns:a16="http://schemas.microsoft.com/office/drawing/2014/main" id="{6A052DCE-3F3B-3843-9506-44759BDBC893}"/>
                </a:ext>
              </a:extLst>
            </p:cNvPr>
            <p:cNvSpPr/>
            <p:nvPr/>
          </p:nvSpPr>
          <p:spPr>
            <a:xfrm>
              <a:off x="10045076"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7" name="Rounded Rectangle 246">
              <a:extLst>
                <a:ext uri="{FF2B5EF4-FFF2-40B4-BE49-F238E27FC236}">
                  <a16:creationId xmlns:a16="http://schemas.microsoft.com/office/drawing/2014/main" id="{AB596070-62B9-B443-8EB1-92841146F9A0}"/>
                </a:ext>
              </a:extLst>
            </p:cNvPr>
            <p:cNvSpPr/>
            <p:nvPr/>
          </p:nvSpPr>
          <p:spPr>
            <a:xfrm>
              <a:off x="10574413" y="2373457"/>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8" name="Rounded Rectangle 247">
              <a:extLst>
                <a:ext uri="{FF2B5EF4-FFF2-40B4-BE49-F238E27FC236}">
                  <a16:creationId xmlns:a16="http://schemas.microsoft.com/office/drawing/2014/main" id="{A8EF76F2-0DAB-A74C-849A-9C0EF6709B03}"/>
                </a:ext>
              </a:extLst>
            </p:cNvPr>
            <p:cNvSpPr/>
            <p:nvPr/>
          </p:nvSpPr>
          <p:spPr>
            <a:xfrm>
              <a:off x="11098663"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9" name="Rounded Rectangle 248">
              <a:extLst>
                <a:ext uri="{FF2B5EF4-FFF2-40B4-BE49-F238E27FC236}">
                  <a16:creationId xmlns:a16="http://schemas.microsoft.com/office/drawing/2014/main" id="{75B317B3-C4C0-1F4C-A261-07E055B9A106}"/>
                </a:ext>
              </a:extLst>
            </p:cNvPr>
            <p:cNvSpPr/>
            <p:nvPr/>
          </p:nvSpPr>
          <p:spPr>
            <a:xfrm>
              <a:off x="11628000" y="2373173"/>
              <a:ext cx="365760" cy="378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50" name="Straight Connector 249">
              <a:extLst>
                <a:ext uri="{FF2B5EF4-FFF2-40B4-BE49-F238E27FC236}">
                  <a16:creationId xmlns:a16="http://schemas.microsoft.com/office/drawing/2014/main" id="{E73E497B-860F-8943-902B-733E8A846663}"/>
                </a:ext>
              </a:extLst>
            </p:cNvPr>
            <p:cNvCxnSpPr>
              <a:cxnSpLocks/>
              <a:stCxn id="228" idx="0"/>
              <a:endCxn id="197" idx="2"/>
            </p:cNvCxnSpPr>
            <p:nvPr/>
          </p:nvCxnSpPr>
          <p:spPr>
            <a:xfrm flipV="1">
              <a:off x="772801" y="2086254"/>
              <a:ext cx="6842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0DF84C-169C-5A4E-9ED8-3C6AA6C3F87F}"/>
                </a:ext>
              </a:extLst>
            </p:cNvPr>
            <p:cNvCxnSpPr>
              <a:cxnSpLocks/>
              <a:stCxn id="229" idx="0"/>
              <a:endCxn id="197" idx="2"/>
            </p:cNvCxnSpPr>
            <p:nvPr/>
          </p:nvCxnSpPr>
          <p:spPr>
            <a:xfrm flipV="1">
              <a:off x="1297051" y="2086254"/>
              <a:ext cx="16002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2AD5E4C-FC7F-2748-8439-C4D41357CC24}"/>
                </a:ext>
              </a:extLst>
            </p:cNvPr>
            <p:cNvCxnSpPr>
              <a:cxnSpLocks/>
              <a:stCxn id="230" idx="0"/>
              <a:endCxn id="198" idx="2"/>
            </p:cNvCxnSpPr>
            <p:nvPr/>
          </p:nvCxnSpPr>
          <p:spPr>
            <a:xfrm flipV="1">
              <a:off x="1827944" y="2086254"/>
              <a:ext cx="493070"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7AC917D-9431-B146-A8D5-4D1B0BE526BE}"/>
                </a:ext>
              </a:extLst>
            </p:cNvPr>
            <p:cNvCxnSpPr>
              <a:cxnSpLocks/>
              <a:stCxn id="231" idx="0"/>
              <a:endCxn id="198"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E000D7-4858-F44B-BFD9-EA4DC24CBC1D}"/>
                </a:ext>
              </a:extLst>
            </p:cNvPr>
            <p:cNvCxnSpPr>
              <a:cxnSpLocks/>
              <a:stCxn id="232" idx="0"/>
              <a:endCxn id="198" idx="2"/>
            </p:cNvCxnSpPr>
            <p:nvPr/>
          </p:nvCxnSpPr>
          <p:spPr>
            <a:xfrm flipH="1" flipV="1">
              <a:off x="2321014" y="2086254"/>
              <a:ext cx="565604"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299A6F4-BB40-B54A-95A2-BA2CEF41C31D}"/>
                </a:ext>
              </a:extLst>
            </p:cNvPr>
            <p:cNvCxnSpPr>
              <a:cxnSpLocks/>
              <a:stCxn id="233" idx="0"/>
              <a:endCxn id="199" idx="2"/>
            </p:cNvCxnSpPr>
            <p:nvPr/>
          </p:nvCxnSpPr>
          <p:spPr>
            <a:xfrm flipH="1" flipV="1">
              <a:off x="3192170" y="2086254"/>
              <a:ext cx="19693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1D34884-4602-854A-8BBF-248F1F7F58D1}"/>
                </a:ext>
              </a:extLst>
            </p:cNvPr>
            <p:cNvCxnSpPr>
              <a:cxnSpLocks/>
              <a:stCxn id="234" idx="0"/>
              <a:endCxn id="200"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6CFBD9F-DEDE-B443-887F-C9F362A001B3}"/>
                </a:ext>
              </a:extLst>
            </p:cNvPr>
            <p:cNvCxnSpPr>
              <a:cxnSpLocks/>
              <a:stCxn id="235" idx="0"/>
              <a:endCxn id="200" idx="2"/>
            </p:cNvCxnSpPr>
            <p:nvPr/>
          </p:nvCxnSpPr>
          <p:spPr>
            <a:xfrm flipH="1" flipV="1">
              <a:off x="4020065" y="2086254"/>
              <a:ext cx="424185"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76ECB7C-12A2-8544-A3E0-90E463949D17}"/>
                </a:ext>
              </a:extLst>
            </p:cNvPr>
            <p:cNvCxnSpPr>
              <a:cxnSpLocks/>
              <a:stCxn id="236" idx="0"/>
              <a:endCxn id="201" idx="2"/>
            </p:cNvCxnSpPr>
            <p:nvPr/>
          </p:nvCxnSpPr>
          <p:spPr>
            <a:xfrm flipH="1" flipV="1">
              <a:off x="4884008" y="2086254"/>
              <a:ext cx="89579"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2221047-C764-9847-B2A0-17FB0D15FA92}"/>
                </a:ext>
              </a:extLst>
            </p:cNvPr>
            <p:cNvCxnSpPr>
              <a:cxnSpLocks/>
              <a:stCxn id="237" idx="0"/>
              <a:endCxn id="202" idx="2"/>
            </p:cNvCxnSpPr>
            <p:nvPr/>
          </p:nvCxnSpPr>
          <p:spPr>
            <a:xfrm flipV="1">
              <a:off x="5502922" y="2086254"/>
              <a:ext cx="25223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A041ABD-0B01-7D49-B931-C7DD7D4EB9DC}"/>
                </a:ext>
              </a:extLst>
            </p:cNvPr>
            <p:cNvCxnSpPr>
              <a:cxnSpLocks/>
              <a:stCxn id="238" idx="0"/>
              <a:endCxn id="203" idx="2"/>
            </p:cNvCxnSpPr>
            <p:nvPr/>
          </p:nvCxnSpPr>
          <p:spPr>
            <a:xfrm flipV="1">
              <a:off x="6027172" y="2086256"/>
              <a:ext cx="5991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B583E00-B3C7-7F40-BED9-A056D9D39B5A}"/>
                </a:ext>
              </a:extLst>
            </p:cNvPr>
            <p:cNvCxnSpPr>
              <a:cxnSpLocks/>
              <a:stCxn id="239" idx="0"/>
              <a:endCxn id="203" idx="2"/>
            </p:cNvCxnSpPr>
            <p:nvPr/>
          </p:nvCxnSpPr>
          <p:spPr>
            <a:xfrm flipV="1">
              <a:off x="6551422" y="2086256"/>
              <a:ext cx="7489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42BBC3D-7043-1C40-BA38-4B253A53BF5B}"/>
                </a:ext>
              </a:extLst>
            </p:cNvPr>
            <p:cNvCxnSpPr>
              <a:cxnSpLocks/>
              <a:stCxn id="240" idx="0"/>
              <a:endCxn id="204" idx="2"/>
            </p:cNvCxnSpPr>
            <p:nvPr/>
          </p:nvCxnSpPr>
          <p:spPr>
            <a:xfrm flipV="1">
              <a:off x="7082315" y="2086256"/>
              <a:ext cx="40794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0F4AC4F-7F88-C34A-8E6B-7CCF44AB1519}"/>
                </a:ext>
              </a:extLst>
            </p:cNvPr>
            <p:cNvCxnSpPr>
              <a:cxnSpLocks/>
              <a:stCxn id="241" idx="0"/>
              <a:endCxn id="204"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5F1917A-447F-2A4C-B229-466FDBACB616}"/>
                </a:ext>
              </a:extLst>
            </p:cNvPr>
            <p:cNvCxnSpPr>
              <a:cxnSpLocks/>
              <a:stCxn id="242" idx="0"/>
              <a:endCxn id="204" idx="2"/>
            </p:cNvCxnSpPr>
            <p:nvPr/>
          </p:nvCxnSpPr>
          <p:spPr>
            <a:xfrm flipH="1" flipV="1">
              <a:off x="7490257" y="2086256"/>
              <a:ext cx="650732"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1B48D93-F9AD-9141-A2A6-E7173273066C}"/>
                </a:ext>
              </a:extLst>
            </p:cNvPr>
            <p:cNvCxnSpPr>
              <a:cxnSpLocks/>
              <a:stCxn id="243" idx="0"/>
              <a:endCxn id="205" idx="2"/>
            </p:cNvCxnSpPr>
            <p:nvPr/>
          </p:nvCxnSpPr>
          <p:spPr>
            <a:xfrm flipH="1" flipV="1">
              <a:off x="8361413" y="2086256"/>
              <a:ext cx="282065" cy="29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6BEE010-0CCE-E348-A912-69BB6D8986EC}"/>
                </a:ext>
              </a:extLst>
            </p:cNvPr>
            <p:cNvCxnSpPr>
              <a:cxnSpLocks/>
              <a:stCxn id="244" idx="0"/>
              <a:endCxn id="206" idx="2"/>
            </p:cNvCxnSpPr>
            <p:nvPr/>
          </p:nvCxnSpPr>
          <p:spPr>
            <a:xfrm flipV="1">
              <a:off x="9167726" y="2086256"/>
              <a:ext cx="2158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E630210-FC48-0A44-9290-5C6069227A1A}"/>
                </a:ext>
              </a:extLst>
            </p:cNvPr>
            <p:cNvCxnSpPr>
              <a:cxnSpLocks/>
              <a:stCxn id="245" idx="0"/>
              <a:endCxn id="206" idx="2"/>
            </p:cNvCxnSpPr>
            <p:nvPr/>
          </p:nvCxnSpPr>
          <p:spPr>
            <a:xfrm flipH="1" flipV="1">
              <a:off x="9189308" y="2086256"/>
              <a:ext cx="509313"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A613FB9-E15B-C74C-9D25-49D0C260EC63}"/>
                </a:ext>
              </a:extLst>
            </p:cNvPr>
            <p:cNvCxnSpPr>
              <a:cxnSpLocks/>
              <a:stCxn id="246" idx="0"/>
              <a:endCxn id="207" idx="2"/>
            </p:cNvCxnSpPr>
            <p:nvPr/>
          </p:nvCxnSpPr>
          <p:spPr>
            <a:xfrm flipH="1" flipV="1">
              <a:off x="10053249" y="2086254"/>
              <a:ext cx="174707"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97A4CE5-B177-CB4E-B9EF-EFA8C5BBC6E4}"/>
                </a:ext>
              </a:extLst>
            </p:cNvPr>
            <p:cNvCxnSpPr>
              <a:cxnSpLocks/>
              <a:stCxn id="247" idx="0"/>
              <a:endCxn id="208" idx="2"/>
            </p:cNvCxnSpPr>
            <p:nvPr/>
          </p:nvCxnSpPr>
          <p:spPr>
            <a:xfrm flipV="1">
              <a:off x="10757293" y="2086254"/>
              <a:ext cx="167110" cy="287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5E18E80-41E6-0949-9C3E-63FE3E531E0E}"/>
                </a:ext>
              </a:extLst>
            </p:cNvPr>
            <p:cNvCxnSpPr>
              <a:cxnSpLocks/>
              <a:stCxn id="248" idx="0"/>
              <a:endCxn id="208" idx="2"/>
            </p:cNvCxnSpPr>
            <p:nvPr/>
          </p:nvCxnSpPr>
          <p:spPr>
            <a:xfrm flipH="1" flipV="1">
              <a:off x="10924403" y="2086254"/>
              <a:ext cx="357140" cy="2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2E4311-0048-864D-B063-62A1F4780071}"/>
                </a:ext>
              </a:extLst>
            </p:cNvPr>
            <p:cNvCxnSpPr>
              <a:cxnSpLocks/>
              <a:stCxn id="249" idx="0"/>
              <a:endCxn id="208" idx="2"/>
            </p:cNvCxnSpPr>
            <p:nvPr/>
          </p:nvCxnSpPr>
          <p:spPr>
            <a:xfrm flipH="1" flipV="1">
              <a:off x="10924403" y="2086254"/>
              <a:ext cx="886477" cy="28691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A2D4231D-30D3-2C40-B213-AB055D92D519}"/>
                </a:ext>
              </a:extLst>
            </p:cNvPr>
            <p:cNvSpPr txBox="1"/>
            <p:nvPr/>
          </p:nvSpPr>
          <p:spPr>
            <a:xfrm>
              <a:off x="6164981"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18 ETH</a:t>
              </a:r>
            </a:p>
          </p:txBody>
        </p:sp>
        <p:sp>
          <p:nvSpPr>
            <p:cNvPr id="273" name="TextBox 272">
              <a:extLst>
                <a:ext uri="{FF2B5EF4-FFF2-40B4-BE49-F238E27FC236}">
                  <a16:creationId xmlns:a16="http://schemas.microsoft.com/office/drawing/2014/main" id="{52FAE467-C4BE-D348-8B0D-924C865E0AF3}"/>
                </a:ext>
              </a:extLst>
            </p:cNvPr>
            <p:cNvSpPr txBox="1"/>
            <p:nvPr/>
          </p:nvSpPr>
          <p:spPr>
            <a:xfrm>
              <a:off x="9056453" y="4040658"/>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0xa98b…3645</a:t>
              </a:r>
            </a:p>
            <a:p>
              <a:pPr algn="ctr"/>
              <a:endParaRPr lang="en-US" dirty="0">
                <a:solidFill>
                  <a:schemeClr val="bg1"/>
                </a:solidFill>
              </a:endParaRPr>
            </a:p>
            <a:p>
              <a:pPr algn="ctr"/>
              <a:r>
                <a:rPr lang="en-US" dirty="0">
                  <a:solidFill>
                    <a:schemeClr val="bg1"/>
                  </a:solidFill>
                </a:rPr>
                <a:t>13 ETH</a:t>
              </a:r>
            </a:p>
          </p:txBody>
        </p:sp>
      </p:grpSp>
      <p:sp>
        <p:nvSpPr>
          <p:cNvPr id="4" name="Slide Number Placeholder 3">
            <a:extLst>
              <a:ext uri="{FF2B5EF4-FFF2-40B4-BE49-F238E27FC236}">
                <a16:creationId xmlns:a16="http://schemas.microsoft.com/office/drawing/2014/main" id="{8D18F7BD-8566-F148-9E05-2A23FE21C3EB}"/>
              </a:ext>
            </a:extLst>
          </p:cNvPr>
          <p:cNvSpPr>
            <a:spLocks noGrp="1"/>
          </p:cNvSpPr>
          <p:nvPr>
            <p:ph type="sldNum" sz="quarter" idx="12"/>
          </p:nvPr>
        </p:nvSpPr>
        <p:spPr/>
        <p:txBody>
          <a:bodyPr/>
          <a:lstStyle/>
          <a:p>
            <a:fld id="{6AAD8B0F-0092-5844-912A-348AA0D900D9}" type="slidenum">
              <a:rPr lang="en-US" smtClean="0"/>
              <a:t>26</a:t>
            </a:fld>
            <a:endParaRPr lang="en-US"/>
          </a:p>
        </p:txBody>
      </p:sp>
      <p:sp>
        <p:nvSpPr>
          <p:cNvPr id="5" name="Rectangle 4">
            <a:extLst>
              <a:ext uri="{FF2B5EF4-FFF2-40B4-BE49-F238E27FC236}">
                <a16:creationId xmlns:a16="http://schemas.microsoft.com/office/drawing/2014/main" id="{FF5E306D-0F46-0048-887B-CBF76E230193}"/>
              </a:ext>
            </a:extLst>
          </p:cNvPr>
          <p:cNvSpPr/>
          <p:nvPr/>
        </p:nvSpPr>
        <p:spPr>
          <a:xfrm>
            <a:off x="1523707" y="5934637"/>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73712CD-40F8-0C47-886D-1073A97CE9B4}"/>
              </a:ext>
            </a:extLst>
          </p:cNvPr>
          <p:cNvSpPr/>
          <p:nvPr/>
        </p:nvSpPr>
        <p:spPr>
          <a:xfrm>
            <a:off x="4215615" y="5961905"/>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CA0F728-707D-4F47-94C0-0ADE9D377E3A}"/>
              </a:ext>
            </a:extLst>
          </p:cNvPr>
          <p:cNvSpPr/>
          <p:nvPr/>
        </p:nvSpPr>
        <p:spPr>
          <a:xfrm>
            <a:off x="6948331" y="5961904"/>
            <a:ext cx="992708" cy="421715"/>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BF478BF-005E-7E41-953C-C738306FCC70}"/>
              </a:ext>
            </a:extLst>
          </p:cNvPr>
          <p:cNvSpPr/>
          <p:nvPr/>
        </p:nvSpPr>
        <p:spPr>
          <a:xfrm>
            <a:off x="6311744" y="1676951"/>
            <a:ext cx="1503043" cy="397992"/>
          </a:xfrm>
          <a:prstGeom prst="rect">
            <a:avLst/>
          </a:prstGeom>
          <a:solidFill>
            <a:schemeClr val="accent4">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3C366E-7CE4-8B4D-A446-68AD50A5507E}"/>
              </a:ext>
            </a:extLst>
          </p:cNvPr>
          <p:cNvSpPr txBox="1"/>
          <p:nvPr/>
        </p:nvSpPr>
        <p:spPr>
          <a:xfrm>
            <a:off x="8538850" y="1691280"/>
            <a:ext cx="2543645" cy="369332"/>
          </a:xfrm>
          <a:prstGeom prst="rect">
            <a:avLst/>
          </a:prstGeom>
          <a:noFill/>
        </p:spPr>
        <p:txBody>
          <a:bodyPr wrap="none" rtlCol="0">
            <a:spAutoFit/>
          </a:bodyPr>
          <a:lstStyle/>
          <a:p>
            <a:r>
              <a:rPr lang="en-US" dirty="0"/>
              <a:t>Used to be 0x0986…876c</a:t>
            </a:r>
          </a:p>
        </p:txBody>
      </p:sp>
    </p:spTree>
    <p:extLst>
      <p:ext uri="{BB962C8B-B14F-4D97-AF65-F5344CB8AC3E}">
        <p14:creationId xmlns:p14="http://schemas.microsoft.com/office/powerpoint/2010/main" val="2977248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animBg="1"/>
      <p:bldP spid="98" grpId="0" animBg="1"/>
      <p:bldP spid="99"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1DF9-C5F4-8D4F-B54E-CA3ACAB5DB9A}"/>
              </a:ext>
            </a:extLst>
          </p:cNvPr>
          <p:cNvSpPr>
            <a:spLocks noGrp="1"/>
          </p:cNvSpPr>
          <p:nvPr>
            <p:ph type="title"/>
          </p:nvPr>
        </p:nvSpPr>
        <p:spPr>
          <a:xfrm>
            <a:off x="838200" y="365125"/>
            <a:ext cx="5020733" cy="1325563"/>
          </a:xfrm>
        </p:spPr>
        <p:txBody>
          <a:bodyPr>
            <a:normAutofit/>
          </a:bodyPr>
          <a:lstStyle/>
          <a:p>
            <a:r>
              <a:rPr lang="en-US" dirty="0"/>
              <a:t>Stateless Clients: Example</a:t>
            </a:r>
          </a:p>
        </p:txBody>
      </p:sp>
      <p:sp>
        <p:nvSpPr>
          <p:cNvPr id="3" name="Content Placeholder 2">
            <a:extLst>
              <a:ext uri="{FF2B5EF4-FFF2-40B4-BE49-F238E27FC236}">
                <a16:creationId xmlns:a16="http://schemas.microsoft.com/office/drawing/2014/main" id="{424B6AA1-56DB-2546-851A-8E7C346EC550}"/>
              </a:ext>
            </a:extLst>
          </p:cNvPr>
          <p:cNvSpPr>
            <a:spLocks noGrp="1"/>
          </p:cNvSpPr>
          <p:nvPr>
            <p:ph sz="half" idx="1"/>
          </p:nvPr>
        </p:nvSpPr>
        <p:spPr>
          <a:xfrm>
            <a:off x="838202" y="1825625"/>
            <a:ext cx="4817535" cy="4351339"/>
          </a:xfrm>
        </p:spPr>
        <p:txBody>
          <a:bodyPr/>
          <a:lstStyle/>
          <a:p>
            <a:r>
              <a:rPr lang="en-US" dirty="0"/>
              <a:t>Merkle-Patricia </a:t>
            </a:r>
            <a:r>
              <a:rPr lang="en-US" dirty="0" err="1"/>
              <a:t>trie</a:t>
            </a:r>
            <a:r>
              <a:rPr lang="en-US" dirty="0"/>
              <a:t> nodes are added to the block</a:t>
            </a:r>
          </a:p>
          <a:p>
            <a:r>
              <a:rPr lang="en-US" dirty="0"/>
              <a:t>Expected state root hash is specified in block header</a:t>
            </a:r>
          </a:p>
        </p:txBody>
      </p:sp>
      <p:sp>
        <p:nvSpPr>
          <p:cNvPr id="4" name="Content Placeholder 3">
            <a:extLst>
              <a:ext uri="{FF2B5EF4-FFF2-40B4-BE49-F238E27FC236}">
                <a16:creationId xmlns:a16="http://schemas.microsoft.com/office/drawing/2014/main" id="{8E7DE5DF-6EDA-1942-835B-F13AAC5A8B68}"/>
              </a:ext>
            </a:extLst>
          </p:cNvPr>
          <p:cNvSpPr>
            <a:spLocks noGrp="1"/>
          </p:cNvSpPr>
          <p:nvPr>
            <p:ph sz="half" idx="2"/>
          </p:nvPr>
        </p:nvSpPr>
        <p:spPr/>
        <p:txBody>
          <a:bodyPr/>
          <a:lstStyle/>
          <a:p>
            <a:endParaRPr lang="en-US" dirty="0"/>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5858932" y="516836"/>
            <a:ext cx="5650581" cy="5839515"/>
          </a:xfrm>
          <a:prstGeom prst="rect">
            <a:avLst/>
          </a:prstGeom>
        </p:spPr>
      </p:pic>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27</a:t>
            </a:fld>
            <a:endParaRPr lang="en-US"/>
          </a:p>
        </p:txBody>
      </p:sp>
      <p:cxnSp>
        <p:nvCxnSpPr>
          <p:cNvPr id="8" name="Straight Arrow Connector 7">
            <a:extLst>
              <a:ext uri="{FF2B5EF4-FFF2-40B4-BE49-F238E27FC236}">
                <a16:creationId xmlns:a16="http://schemas.microsoft.com/office/drawing/2014/main" id="{AFE0F068-FACB-E74C-B57C-2B5C7AAE7634}"/>
              </a:ext>
            </a:extLst>
          </p:cNvPr>
          <p:cNvCxnSpPr>
            <a:cxnSpLocks/>
          </p:cNvCxnSpPr>
          <p:nvPr/>
        </p:nvCxnSpPr>
        <p:spPr>
          <a:xfrm flipV="1">
            <a:off x="3854826" y="5307108"/>
            <a:ext cx="2868705" cy="484093"/>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28</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spTree>
    <p:extLst>
      <p:ext uri="{BB962C8B-B14F-4D97-AF65-F5344CB8AC3E}">
        <p14:creationId xmlns:p14="http://schemas.microsoft.com/office/powerpoint/2010/main" val="3798409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29</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1158713" y="3995274"/>
            <a:ext cx="2233843" cy="230853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1167613" y="3995274"/>
            <a:ext cx="2233843" cy="230853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1156633" y="3995274"/>
            <a:ext cx="2233843" cy="2308535"/>
          </a:xfrm>
          <a:prstGeom prst="rect">
            <a:avLst/>
          </a:prstGeom>
          <a:effectLst/>
        </p:spPr>
      </p:pic>
    </p:spTree>
    <p:extLst>
      <p:ext uri="{BB962C8B-B14F-4D97-AF65-F5344CB8AC3E}">
        <p14:creationId xmlns:p14="http://schemas.microsoft.com/office/powerpoint/2010/main" val="257276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7B52-4730-BE46-9E71-48B54761F46C}"/>
              </a:ext>
            </a:extLst>
          </p:cNvPr>
          <p:cNvSpPr>
            <a:spLocks noGrp="1"/>
          </p:cNvSpPr>
          <p:nvPr>
            <p:ph type="title"/>
          </p:nvPr>
        </p:nvSpPr>
        <p:spPr/>
        <p:txBody>
          <a:bodyPr/>
          <a:lstStyle/>
          <a:p>
            <a:r>
              <a:rPr lang="en-US" dirty="0"/>
              <a:t>Blockchain</a:t>
            </a:r>
          </a:p>
        </p:txBody>
      </p:sp>
      <p:sp>
        <p:nvSpPr>
          <p:cNvPr id="3" name="Content Placeholder 2">
            <a:extLst>
              <a:ext uri="{FF2B5EF4-FFF2-40B4-BE49-F238E27FC236}">
                <a16:creationId xmlns:a16="http://schemas.microsoft.com/office/drawing/2014/main" id="{9434F9CB-8B58-8B4E-B1E3-277B6A900380}"/>
              </a:ext>
            </a:extLst>
          </p:cNvPr>
          <p:cNvSpPr>
            <a:spLocks noGrp="1"/>
          </p:cNvSpPr>
          <p:nvPr>
            <p:ph idx="1"/>
          </p:nvPr>
        </p:nvSpPr>
        <p:spPr/>
        <p:txBody>
          <a:bodyPr/>
          <a:lstStyle/>
          <a:p>
            <a:r>
              <a:rPr lang="en-US" dirty="0"/>
              <a:t>A decentralized data sharing technology</a:t>
            </a:r>
          </a:p>
          <a:p>
            <a:r>
              <a:rPr lang="en-US" dirty="0"/>
              <a:t>Records transactions in an immutable ledger</a:t>
            </a:r>
          </a:p>
          <a:p>
            <a:r>
              <a:rPr lang="en-US" dirty="0"/>
              <a:t>Used in many applications</a:t>
            </a:r>
          </a:p>
          <a:p>
            <a:endParaRPr lang="en-US" dirty="0"/>
          </a:p>
        </p:txBody>
      </p:sp>
      <p:pic>
        <p:nvPicPr>
          <p:cNvPr id="4" name="Picture 3">
            <a:extLst>
              <a:ext uri="{FF2B5EF4-FFF2-40B4-BE49-F238E27FC236}">
                <a16:creationId xmlns:a16="http://schemas.microsoft.com/office/drawing/2014/main" id="{DA2993EB-79F3-214A-8475-89505E925E59}"/>
              </a:ext>
            </a:extLst>
          </p:cNvPr>
          <p:cNvPicPr>
            <a:picLocks noChangeAspect="1"/>
          </p:cNvPicPr>
          <p:nvPr/>
        </p:nvPicPr>
        <p:blipFill>
          <a:blip r:embed="rId3"/>
          <a:stretch>
            <a:fillRect/>
          </a:stretch>
        </p:blipFill>
        <p:spPr>
          <a:xfrm>
            <a:off x="7253816" y="176743"/>
            <a:ext cx="4938184" cy="1459196"/>
          </a:xfrm>
          <a:prstGeom prst="rect">
            <a:avLst/>
          </a:prstGeom>
        </p:spPr>
      </p:pic>
      <p:pic>
        <p:nvPicPr>
          <p:cNvPr id="5" name="Picture 4">
            <a:extLst>
              <a:ext uri="{FF2B5EF4-FFF2-40B4-BE49-F238E27FC236}">
                <a16:creationId xmlns:a16="http://schemas.microsoft.com/office/drawing/2014/main" id="{97C32AC6-7ECF-1142-8128-14F610DEB1C7}"/>
              </a:ext>
            </a:extLst>
          </p:cNvPr>
          <p:cNvPicPr>
            <a:picLocks noChangeAspect="1"/>
          </p:cNvPicPr>
          <p:nvPr/>
        </p:nvPicPr>
        <p:blipFill>
          <a:blip r:embed="rId4"/>
          <a:stretch>
            <a:fillRect/>
          </a:stretch>
        </p:blipFill>
        <p:spPr>
          <a:xfrm>
            <a:off x="5518151" y="3298299"/>
            <a:ext cx="2745316" cy="2745316"/>
          </a:xfrm>
          <a:prstGeom prst="rect">
            <a:avLst/>
          </a:prstGeom>
        </p:spPr>
      </p:pic>
      <p:pic>
        <p:nvPicPr>
          <p:cNvPr id="6" name="Picture 5">
            <a:extLst>
              <a:ext uri="{FF2B5EF4-FFF2-40B4-BE49-F238E27FC236}">
                <a16:creationId xmlns:a16="http://schemas.microsoft.com/office/drawing/2014/main" id="{89A3E63A-6D97-4E43-87D7-60D0A3D7B6FD}"/>
              </a:ext>
            </a:extLst>
          </p:cNvPr>
          <p:cNvPicPr>
            <a:picLocks noChangeAspect="1"/>
          </p:cNvPicPr>
          <p:nvPr/>
        </p:nvPicPr>
        <p:blipFill>
          <a:blip r:embed="rId5"/>
          <a:stretch>
            <a:fillRect/>
          </a:stretch>
        </p:blipFill>
        <p:spPr>
          <a:xfrm>
            <a:off x="905852" y="3625366"/>
            <a:ext cx="3043933" cy="2091183"/>
          </a:xfrm>
          <a:prstGeom prst="rect">
            <a:avLst/>
          </a:prstGeom>
        </p:spPr>
      </p:pic>
      <p:pic>
        <p:nvPicPr>
          <p:cNvPr id="7" name="Picture 6">
            <a:extLst>
              <a:ext uri="{FF2B5EF4-FFF2-40B4-BE49-F238E27FC236}">
                <a16:creationId xmlns:a16="http://schemas.microsoft.com/office/drawing/2014/main" id="{CE3C95FF-8AA5-174D-9EA9-188D37DC020C}"/>
              </a:ext>
            </a:extLst>
          </p:cNvPr>
          <p:cNvPicPr>
            <a:picLocks noChangeAspect="1"/>
          </p:cNvPicPr>
          <p:nvPr/>
        </p:nvPicPr>
        <p:blipFill>
          <a:blip r:embed="rId6"/>
          <a:stretch>
            <a:fillRect/>
          </a:stretch>
        </p:blipFill>
        <p:spPr>
          <a:xfrm>
            <a:off x="9067801" y="3298297"/>
            <a:ext cx="2641355" cy="2641355"/>
          </a:xfrm>
          <a:prstGeom prst="rect">
            <a:avLst/>
          </a:prstGeom>
        </p:spPr>
      </p:pic>
      <p:pic>
        <p:nvPicPr>
          <p:cNvPr id="8" name="Picture 7">
            <a:extLst>
              <a:ext uri="{FF2B5EF4-FFF2-40B4-BE49-F238E27FC236}">
                <a16:creationId xmlns:a16="http://schemas.microsoft.com/office/drawing/2014/main" id="{C9FF927D-11BA-6340-A351-6333D9244534}"/>
              </a:ext>
            </a:extLst>
          </p:cNvPr>
          <p:cNvPicPr>
            <a:picLocks noChangeAspect="1"/>
          </p:cNvPicPr>
          <p:nvPr/>
        </p:nvPicPr>
        <p:blipFill>
          <a:blip r:embed="rId7"/>
          <a:stretch>
            <a:fillRect/>
          </a:stretch>
        </p:blipFill>
        <p:spPr>
          <a:xfrm>
            <a:off x="7861301" y="1635940"/>
            <a:ext cx="3872755" cy="1039529"/>
          </a:xfrm>
          <a:prstGeom prst="rect">
            <a:avLst/>
          </a:prstGeom>
        </p:spPr>
      </p:pic>
      <p:sp>
        <p:nvSpPr>
          <p:cNvPr id="9" name="Slide Number Placeholder 8">
            <a:extLst>
              <a:ext uri="{FF2B5EF4-FFF2-40B4-BE49-F238E27FC236}">
                <a16:creationId xmlns:a16="http://schemas.microsoft.com/office/drawing/2014/main" id="{45C3F909-C2E5-F54B-A502-EE58F241F0F4}"/>
              </a:ext>
            </a:extLst>
          </p:cNvPr>
          <p:cNvSpPr>
            <a:spLocks noGrp="1"/>
          </p:cNvSpPr>
          <p:nvPr>
            <p:ph type="sldNum" sz="quarter" idx="12"/>
          </p:nvPr>
        </p:nvSpPr>
        <p:spPr/>
        <p:txBody>
          <a:bodyPr/>
          <a:lstStyle/>
          <a:p>
            <a:fld id="{6AAD8B0F-0092-5844-912A-348AA0D900D9}" type="slidenum">
              <a:rPr lang="en-US" smtClean="0"/>
              <a:t>3</a:t>
            </a:fld>
            <a:endParaRPr lang="en-US"/>
          </a:p>
        </p:txBody>
      </p:sp>
    </p:spTree>
    <p:extLst>
      <p:ext uri="{BB962C8B-B14F-4D97-AF65-F5344CB8AC3E}">
        <p14:creationId xmlns:p14="http://schemas.microsoft.com/office/powerpoint/2010/main" val="197365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30</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1158713" y="3995274"/>
            <a:ext cx="2233843" cy="230853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1167613" y="3995274"/>
            <a:ext cx="2233843" cy="230853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1156633" y="3995274"/>
            <a:ext cx="2233843" cy="2308535"/>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598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31</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1999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32</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5597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33</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7065893" y="2180432"/>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7049327" y="3399972"/>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7065893" y="4586340"/>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7065896" y="5795028"/>
            <a:ext cx="530889" cy="548640"/>
          </a:xfrm>
          <a:prstGeom prst="rect">
            <a:avLst/>
          </a:prstGeom>
          <a:effectLst/>
        </p:spPr>
      </p:pic>
    </p:spTree>
    <p:extLst>
      <p:ext uri="{BB962C8B-B14F-4D97-AF65-F5344CB8AC3E}">
        <p14:creationId xmlns:p14="http://schemas.microsoft.com/office/powerpoint/2010/main" val="636269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34</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8984416" y="2061624"/>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8984416" y="3225120"/>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8997669" y="4447236"/>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8994092" y="5616773"/>
            <a:ext cx="530889" cy="548640"/>
          </a:xfrm>
          <a:prstGeom prst="rect">
            <a:avLst/>
          </a:prstGeom>
          <a:effectLst/>
        </p:spPr>
      </p:pic>
    </p:spTree>
    <p:extLst>
      <p:ext uri="{BB962C8B-B14F-4D97-AF65-F5344CB8AC3E}">
        <p14:creationId xmlns:p14="http://schemas.microsoft.com/office/powerpoint/2010/main" val="18872616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35</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8984416" y="2061624"/>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8984416" y="3225120"/>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8997669" y="4447236"/>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8994092" y="5616773"/>
            <a:ext cx="530889" cy="548640"/>
          </a:xfrm>
          <a:prstGeom prst="rect">
            <a:avLst/>
          </a:prstGeom>
          <a:effectLst/>
        </p:spPr>
      </p:pic>
      <p:cxnSp>
        <p:nvCxnSpPr>
          <p:cNvPr id="74" name="Straight Arrow Connector 73">
            <a:extLst>
              <a:ext uri="{FF2B5EF4-FFF2-40B4-BE49-F238E27FC236}">
                <a16:creationId xmlns:a16="http://schemas.microsoft.com/office/drawing/2014/main" id="{C603CDE4-F9C6-0A4F-B264-4F1A7D90C537}"/>
              </a:ext>
            </a:extLst>
          </p:cNvPr>
          <p:cNvCxnSpPr>
            <a:cxnSpLocks/>
          </p:cNvCxnSpPr>
          <p:nvPr/>
        </p:nvCxnSpPr>
        <p:spPr>
          <a:xfrm flipV="1">
            <a:off x="10097304" y="1678695"/>
            <a:ext cx="1256496" cy="43250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0061D-2029-B846-A7EE-B6E9D5FDDACE}"/>
              </a:ext>
            </a:extLst>
          </p:cNvPr>
          <p:cNvCxnSpPr>
            <a:cxnSpLocks/>
          </p:cNvCxnSpPr>
          <p:nvPr/>
        </p:nvCxnSpPr>
        <p:spPr>
          <a:xfrm>
            <a:off x="10111790" y="2244869"/>
            <a:ext cx="1242012" cy="2748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EFB5368-402D-FB44-A423-586460DC1357}"/>
              </a:ext>
            </a:extLst>
          </p:cNvPr>
          <p:cNvCxnSpPr>
            <a:cxnSpLocks/>
          </p:cNvCxnSpPr>
          <p:nvPr/>
        </p:nvCxnSpPr>
        <p:spPr>
          <a:xfrm flipV="1">
            <a:off x="10127126" y="3026245"/>
            <a:ext cx="1226676" cy="245075"/>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1654B34-9CD3-C841-BDB7-C9AA1FAD3713}"/>
              </a:ext>
            </a:extLst>
          </p:cNvPr>
          <p:cNvCxnSpPr>
            <a:cxnSpLocks/>
          </p:cNvCxnSpPr>
          <p:nvPr/>
        </p:nvCxnSpPr>
        <p:spPr>
          <a:xfrm>
            <a:off x="10127126" y="3447581"/>
            <a:ext cx="1226676" cy="17771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F7FC28-A48E-A547-B616-94D971B7FD19}"/>
              </a:ext>
            </a:extLst>
          </p:cNvPr>
          <p:cNvCxnSpPr>
            <a:cxnSpLocks/>
          </p:cNvCxnSpPr>
          <p:nvPr/>
        </p:nvCxnSpPr>
        <p:spPr>
          <a:xfrm flipV="1">
            <a:off x="10120499" y="4147896"/>
            <a:ext cx="1233303" cy="22998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8348804-FA66-2442-8E63-66EE40015BA9}"/>
              </a:ext>
            </a:extLst>
          </p:cNvPr>
          <p:cNvCxnSpPr>
            <a:cxnSpLocks/>
          </p:cNvCxnSpPr>
          <p:nvPr/>
        </p:nvCxnSpPr>
        <p:spPr>
          <a:xfrm>
            <a:off x="10111790" y="4670072"/>
            <a:ext cx="1242012" cy="950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F1CF24F-5F1C-BB46-91BC-7B1B2F0ACBD2}"/>
              </a:ext>
            </a:extLst>
          </p:cNvPr>
          <p:cNvCxnSpPr>
            <a:cxnSpLocks/>
          </p:cNvCxnSpPr>
          <p:nvPr/>
        </p:nvCxnSpPr>
        <p:spPr>
          <a:xfrm flipV="1">
            <a:off x="10127126" y="5346941"/>
            <a:ext cx="1226676" cy="19625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2EB0F74-9E75-4D4A-B9C5-116B144C90D3}"/>
              </a:ext>
            </a:extLst>
          </p:cNvPr>
          <p:cNvCxnSpPr>
            <a:cxnSpLocks/>
          </p:cNvCxnSpPr>
          <p:nvPr/>
        </p:nvCxnSpPr>
        <p:spPr>
          <a:xfrm>
            <a:off x="10120499" y="5814511"/>
            <a:ext cx="1233303" cy="248632"/>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3037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A7B400-902F-B645-90B0-83C2452A0F5F}"/>
              </a:ext>
            </a:extLst>
          </p:cNvPr>
          <p:cNvGrpSpPr/>
          <p:nvPr/>
        </p:nvGrpSpPr>
        <p:grpSpPr>
          <a:xfrm>
            <a:off x="437325" y="1690688"/>
            <a:ext cx="3935895" cy="4848224"/>
            <a:chOff x="437322" y="1690688"/>
            <a:chExt cx="3935895" cy="4848224"/>
          </a:xfrm>
          <a:effectLst>
            <a:outerShdw blurRad="50800" dist="38100" dir="2700000" algn="tl" rotWithShape="0">
              <a:prstClr val="black">
                <a:alpha val="40000"/>
              </a:prstClr>
            </a:outerShdw>
          </a:effectLst>
        </p:grpSpPr>
        <p:sp>
          <p:nvSpPr>
            <p:cNvPr id="7" name="Rounded Rectangle 6">
              <a:extLst>
                <a:ext uri="{FF2B5EF4-FFF2-40B4-BE49-F238E27FC236}">
                  <a16:creationId xmlns:a16="http://schemas.microsoft.com/office/drawing/2014/main" id="{F9BBFED2-D4C0-5D4E-81A6-A097DD1D9FC3}"/>
                </a:ext>
              </a:extLst>
            </p:cNvPr>
            <p:cNvSpPr/>
            <p:nvPr/>
          </p:nvSpPr>
          <p:spPr>
            <a:xfrm>
              <a:off x="437322" y="1690688"/>
              <a:ext cx="3935895" cy="484822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1192C08-D87E-DD43-9442-8C22CA65E2B0}"/>
                </a:ext>
              </a:extLst>
            </p:cNvPr>
            <p:cNvSpPr txBox="1"/>
            <p:nvPr/>
          </p:nvSpPr>
          <p:spPr>
            <a:xfrm>
              <a:off x="437322" y="2023379"/>
              <a:ext cx="3935895" cy="646331"/>
            </a:xfrm>
            <a:prstGeom prst="rect">
              <a:avLst/>
            </a:prstGeom>
            <a:noFill/>
          </p:spPr>
          <p:txBody>
            <a:bodyPr wrap="square" rtlCol="0">
              <a:spAutoFit/>
            </a:bodyPr>
            <a:lstStyle/>
            <a:p>
              <a:pPr algn="ctr"/>
              <a:r>
                <a:rPr lang="en-US" sz="3600" dirty="0"/>
                <a:t>Miner</a:t>
              </a:r>
            </a:p>
          </p:txBody>
        </p:sp>
      </p:grpSp>
      <p:sp>
        <p:nvSpPr>
          <p:cNvPr id="6" name="Slide Number Placeholder 5">
            <a:extLst>
              <a:ext uri="{FF2B5EF4-FFF2-40B4-BE49-F238E27FC236}">
                <a16:creationId xmlns:a16="http://schemas.microsoft.com/office/drawing/2014/main" id="{F30F6620-572A-794B-B770-1F3142AA2CAA}"/>
              </a:ext>
            </a:extLst>
          </p:cNvPr>
          <p:cNvSpPr>
            <a:spLocks noGrp="1"/>
          </p:cNvSpPr>
          <p:nvPr>
            <p:ph type="sldNum" sz="quarter" idx="12"/>
          </p:nvPr>
        </p:nvSpPr>
        <p:spPr/>
        <p:txBody>
          <a:bodyPr/>
          <a:lstStyle/>
          <a:p>
            <a:fld id="{6AAD8B0F-0092-5844-912A-348AA0D900D9}" type="slidenum">
              <a:rPr lang="en-US" smtClean="0"/>
              <a:t>36</a:t>
            </a:fld>
            <a:endParaRPr lang="en-US"/>
          </a:p>
        </p:txBody>
      </p:sp>
      <p:pic>
        <p:nvPicPr>
          <p:cNvPr id="5" name="Content Placeholder 4">
            <a:extLst>
              <a:ext uri="{FF2B5EF4-FFF2-40B4-BE49-F238E27FC236}">
                <a16:creationId xmlns:a16="http://schemas.microsoft.com/office/drawing/2014/main" id="{94718977-0BB5-0944-8685-49C96CB50816}"/>
              </a:ext>
            </a:extLst>
          </p:cNvPr>
          <p:cNvPicPr>
            <a:picLocks noChangeAspect="1"/>
          </p:cNvPicPr>
          <p:nvPr/>
        </p:nvPicPr>
        <p:blipFill rotWithShape="1">
          <a:blip r:embed="rId3"/>
          <a:srcRect l="5203" t="2455" r="5689" b="3041"/>
          <a:stretch/>
        </p:blipFill>
        <p:spPr>
          <a:xfrm>
            <a:off x="1176512" y="3995274"/>
            <a:ext cx="2233843" cy="2308535"/>
          </a:xfrm>
          <a:prstGeom prst="rect">
            <a:avLst/>
          </a:prstGeom>
          <a:effectLst/>
        </p:spPr>
      </p:pic>
      <p:grpSp>
        <p:nvGrpSpPr>
          <p:cNvPr id="37" name="Group 36">
            <a:extLst>
              <a:ext uri="{FF2B5EF4-FFF2-40B4-BE49-F238E27FC236}">
                <a16:creationId xmlns:a16="http://schemas.microsoft.com/office/drawing/2014/main" id="{D2CB39FA-66CE-BF43-9507-D35205B752AE}"/>
              </a:ext>
            </a:extLst>
          </p:cNvPr>
          <p:cNvGrpSpPr/>
          <p:nvPr/>
        </p:nvGrpSpPr>
        <p:grpSpPr>
          <a:xfrm>
            <a:off x="6364357"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38" name="Rounded Rectangle 37">
              <a:extLst>
                <a:ext uri="{FF2B5EF4-FFF2-40B4-BE49-F238E27FC236}">
                  <a16:creationId xmlns:a16="http://schemas.microsoft.com/office/drawing/2014/main" id="{DFA5704A-0844-FE4B-B8AA-CFB78ABD3AB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9B9DD4E0-7949-B543-89D9-AB7C3ADDA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41" name="TextBox 40">
            <a:extLst>
              <a:ext uri="{FF2B5EF4-FFF2-40B4-BE49-F238E27FC236}">
                <a16:creationId xmlns:a16="http://schemas.microsoft.com/office/drawing/2014/main" id="{96300146-17DC-E04C-9E3E-2311E91345C2}"/>
              </a:ext>
            </a:extLst>
          </p:cNvPr>
          <p:cNvSpPr txBox="1"/>
          <p:nvPr/>
        </p:nvSpPr>
        <p:spPr>
          <a:xfrm>
            <a:off x="838200" y="616513"/>
            <a:ext cx="6012608" cy="769441"/>
          </a:xfrm>
          <a:prstGeom prst="rect">
            <a:avLst/>
          </a:prstGeom>
          <a:noFill/>
        </p:spPr>
        <p:txBody>
          <a:bodyPr wrap="none" rtlCol="0">
            <a:spAutoFit/>
          </a:bodyPr>
          <a:lstStyle/>
          <a:p>
            <a:r>
              <a:rPr lang="en-US" sz="4400" dirty="0">
                <a:latin typeface="+mj-lt"/>
              </a:rPr>
              <a:t>Stateless Clients: Example</a:t>
            </a:r>
          </a:p>
        </p:txBody>
      </p:sp>
      <p:grpSp>
        <p:nvGrpSpPr>
          <p:cNvPr id="44" name="Group 43">
            <a:extLst>
              <a:ext uri="{FF2B5EF4-FFF2-40B4-BE49-F238E27FC236}">
                <a16:creationId xmlns:a16="http://schemas.microsoft.com/office/drawing/2014/main" id="{E3092846-F343-F545-ACBE-E9B8DD33CC54}"/>
              </a:ext>
            </a:extLst>
          </p:cNvPr>
          <p:cNvGrpSpPr/>
          <p:nvPr/>
        </p:nvGrpSpPr>
        <p:grpSpPr>
          <a:xfrm>
            <a:off x="8378689" y="2831456"/>
            <a:ext cx="1741811" cy="964621"/>
            <a:chOff x="437322" y="1690688"/>
            <a:chExt cx="3935895" cy="4848224"/>
          </a:xfrm>
          <a:effectLst>
            <a:outerShdw blurRad="508000" dist="114300" dir="2700000" sx="101000" sy="101000" algn="tl" rotWithShape="0">
              <a:prstClr val="black">
                <a:alpha val="40000"/>
              </a:prstClr>
            </a:outerShdw>
          </a:effectLst>
        </p:grpSpPr>
        <p:sp>
          <p:nvSpPr>
            <p:cNvPr id="45" name="Rounded Rectangle 44">
              <a:extLst>
                <a:ext uri="{FF2B5EF4-FFF2-40B4-BE49-F238E27FC236}">
                  <a16:creationId xmlns:a16="http://schemas.microsoft.com/office/drawing/2014/main" id="{1B41AB5F-C38A-4645-92B9-9730DADC73F9}"/>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a:extLst>
                <a:ext uri="{FF2B5EF4-FFF2-40B4-BE49-F238E27FC236}">
                  <a16:creationId xmlns:a16="http://schemas.microsoft.com/office/drawing/2014/main" id="{F19AA68A-89FC-1441-8F10-5E89B28A1A2D}"/>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47" name="Group 46">
            <a:extLst>
              <a:ext uri="{FF2B5EF4-FFF2-40B4-BE49-F238E27FC236}">
                <a16:creationId xmlns:a16="http://schemas.microsoft.com/office/drawing/2014/main" id="{15F362EA-9029-2046-B294-339EE4BCD28C}"/>
              </a:ext>
            </a:extLst>
          </p:cNvPr>
          <p:cNvGrpSpPr/>
          <p:nvPr/>
        </p:nvGrpSpPr>
        <p:grpSpPr>
          <a:xfrm>
            <a:off x="6364357" y="4017404"/>
            <a:ext cx="1741811" cy="964621"/>
            <a:chOff x="437322" y="1690688"/>
            <a:chExt cx="3935895" cy="4848224"/>
          </a:xfrm>
          <a:effectLst>
            <a:outerShdw blurRad="508000" dist="114300" dir="2700000" sx="101000" sy="101000" algn="tl" rotWithShape="0">
              <a:prstClr val="black">
                <a:alpha val="40000"/>
              </a:prstClr>
            </a:outerShdw>
          </a:effectLst>
        </p:grpSpPr>
        <p:sp>
          <p:nvSpPr>
            <p:cNvPr id="48" name="Rounded Rectangle 47">
              <a:extLst>
                <a:ext uri="{FF2B5EF4-FFF2-40B4-BE49-F238E27FC236}">
                  <a16:creationId xmlns:a16="http://schemas.microsoft.com/office/drawing/2014/main" id="{1708CA17-0752-7940-8B0C-046B642C03BC}"/>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a16="http://schemas.microsoft.com/office/drawing/2014/main" id="{7EDB0D39-F5B0-B74F-B8D1-FC8D9CDAE17A}"/>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0" name="Group 49">
            <a:extLst>
              <a:ext uri="{FF2B5EF4-FFF2-40B4-BE49-F238E27FC236}">
                <a16:creationId xmlns:a16="http://schemas.microsoft.com/office/drawing/2014/main" id="{E742AF9D-AFA6-654B-BE2F-578BB656873B}"/>
              </a:ext>
            </a:extLst>
          </p:cNvPr>
          <p:cNvGrpSpPr/>
          <p:nvPr/>
        </p:nvGrpSpPr>
        <p:grpSpPr>
          <a:xfrm>
            <a:off x="8378689" y="4017405"/>
            <a:ext cx="1741811" cy="964621"/>
            <a:chOff x="437322" y="1690688"/>
            <a:chExt cx="3935895" cy="4848224"/>
          </a:xfrm>
          <a:effectLst>
            <a:outerShdw blurRad="508000" dist="114300" dir="2700000" sx="101000" sy="101000" algn="tl" rotWithShape="0">
              <a:prstClr val="black">
                <a:alpha val="40000"/>
              </a:prstClr>
            </a:outerShdw>
          </a:effectLst>
        </p:grpSpPr>
        <p:sp>
          <p:nvSpPr>
            <p:cNvPr id="51" name="Rounded Rectangle 50">
              <a:extLst>
                <a:ext uri="{FF2B5EF4-FFF2-40B4-BE49-F238E27FC236}">
                  <a16:creationId xmlns:a16="http://schemas.microsoft.com/office/drawing/2014/main" id="{1B7103C7-EC59-4B46-8097-2F0862120FD0}"/>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TextBox 51">
              <a:extLst>
                <a:ext uri="{FF2B5EF4-FFF2-40B4-BE49-F238E27FC236}">
                  <a16:creationId xmlns:a16="http://schemas.microsoft.com/office/drawing/2014/main" id="{E10582B0-5A91-4A41-807E-1675B85A5BE1}"/>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3" name="Group 52">
            <a:extLst>
              <a:ext uri="{FF2B5EF4-FFF2-40B4-BE49-F238E27FC236}">
                <a16:creationId xmlns:a16="http://schemas.microsoft.com/office/drawing/2014/main" id="{E3C162A6-6910-704F-9C2E-C7AEB29357EE}"/>
              </a:ext>
            </a:extLst>
          </p:cNvPr>
          <p:cNvGrpSpPr/>
          <p:nvPr/>
        </p:nvGrpSpPr>
        <p:grpSpPr>
          <a:xfrm>
            <a:off x="6364357"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4" name="Rounded Rectangle 53">
              <a:extLst>
                <a:ext uri="{FF2B5EF4-FFF2-40B4-BE49-F238E27FC236}">
                  <a16:creationId xmlns:a16="http://schemas.microsoft.com/office/drawing/2014/main" id="{C782ACFC-5C07-6F4F-82B9-452E1A15EAE4}"/>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7DC098CB-79A3-4543-AE65-53F9B66B3135}"/>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6" name="Group 55">
            <a:extLst>
              <a:ext uri="{FF2B5EF4-FFF2-40B4-BE49-F238E27FC236}">
                <a16:creationId xmlns:a16="http://schemas.microsoft.com/office/drawing/2014/main" id="{A36BA867-C2F4-434C-B1FF-54D36DEE0C79}"/>
              </a:ext>
            </a:extLst>
          </p:cNvPr>
          <p:cNvGrpSpPr/>
          <p:nvPr/>
        </p:nvGrpSpPr>
        <p:grpSpPr>
          <a:xfrm>
            <a:off x="8378689" y="5192500"/>
            <a:ext cx="1741811" cy="964621"/>
            <a:chOff x="437322" y="1690688"/>
            <a:chExt cx="3935895" cy="4848224"/>
          </a:xfrm>
          <a:effectLst>
            <a:outerShdw blurRad="508000" dist="114300" dir="2700000" sx="101000" sy="101000" algn="tl" rotWithShape="0">
              <a:prstClr val="black">
                <a:alpha val="40000"/>
              </a:prstClr>
            </a:outerShdw>
          </a:effectLst>
        </p:grpSpPr>
        <p:sp>
          <p:nvSpPr>
            <p:cNvPr id="57" name="Rounded Rectangle 56">
              <a:extLst>
                <a:ext uri="{FF2B5EF4-FFF2-40B4-BE49-F238E27FC236}">
                  <a16:creationId xmlns:a16="http://schemas.microsoft.com/office/drawing/2014/main" id="{EF0B8925-65C8-3640-ACB4-D6A874EC03E1}"/>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02811C59-8693-DA42-88BA-39E9F3896D8C}"/>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59" name="Group 58">
            <a:extLst>
              <a:ext uri="{FF2B5EF4-FFF2-40B4-BE49-F238E27FC236}">
                <a16:creationId xmlns:a16="http://schemas.microsoft.com/office/drawing/2014/main" id="{4D3483C9-D10B-F64C-A4C4-C04E42B8822B}"/>
              </a:ext>
            </a:extLst>
          </p:cNvPr>
          <p:cNvGrpSpPr/>
          <p:nvPr/>
        </p:nvGrpSpPr>
        <p:grpSpPr>
          <a:xfrm>
            <a:off x="6364357" y="1612504"/>
            <a:ext cx="1741811" cy="964621"/>
            <a:chOff x="437322" y="1690688"/>
            <a:chExt cx="3935895" cy="4848224"/>
          </a:xfrm>
          <a:effectLst>
            <a:outerShdw blurRad="508000" dist="114300" dir="2700000" sx="101000" sy="101000" algn="tl" rotWithShape="0">
              <a:prstClr val="black">
                <a:alpha val="40000"/>
              </a:prstClr>
            </a:outerShdw>
          </a:effectLst>
        </p:grpSpPr>
        <p:sp>
          <p:nvSpPr>
            <p:cNvPr id="60" name="Rounded Rectangle 59">
              <a:extLst>
                <a:ext uri="{FF2B5EF4-FFF2-40B4-BE49-F238E27FC236}">
                  <a16:creationId xmlns:a16="http://schemas.microsoft.com/office/drawing/2014/main" id="{8A5B9BC0-5DC6-CE49-86C6-63446CC127F7}"/>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BCBED822-3B6D-114F-BC96-1855EE0D5974}"/>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grpSp>
        <p:nvGrpSpPr>
          <p:cNvPr id="62" name="Group 61">
            <a:extLst>
              <a:ext uri="{FF2B5EF4-FFF2-40B4-BE49-F238E27FC236}">
                <a16:creationId xmlns:a16="http://schemas.microsoft.com/office/drawing/2014/main" id="{A9284CE7-F36E-7945-B69F-B285A122E0EA}"/>
              </a:ext>
            </a:extLst>
          </p:cNvPr>
          <p:cNvGrpSpPr/>
          <p:nvPr/>
        </p:nvGrpSpPr>
        <p:grpSpPr>
          <a:xfrm>
            <a:off x="8378689" y="1612501"/>
            <a:ext cx="1741811" cy="964621"/>
            <a:chOff x="437322" y="1690688"/>
            <a:chExt cx="3935895" cy="4848224"/>
          </a:xfrm>
          <a:effectLst>
            <a:outerShdw blurRad="508000" dist="114300" dir="2700000" sx="101000" sy="101000" algn="tl" rotWithShape="0">
              <a:prstClr val="black">
                <a:alpha val="40000"/>
              </a:prstClr>
            </a:outerShdw>
          </a:effectLst>
        </p:grpSpPr>
        <p:sp>
          <p:nvSpPr>
            <p:cNvPr id="63" name="Rounded Rectangle 62">
              <a:extLst>
                <a:ext uri="{FF2B5EF4-FFF2-40B4-BE49-F238E27FC236}">
                  <a16:creationId xmlns:a16="http://schemas.microsoft.com/office/drawing/2014/main" id="{E78C0987-B3C6-814D-96C5-74B6807E4E8B}"/>
                </a:ext>
              </a:extLst>
            </p:cNvPr>
            <p:cNvSpPr/>
            <p:nvPr/>
          </p:nvSpPr>
          <p:spPr>
            <a:xfrm>
              <a:off x="437322" y="1690688"/>
              <a:ext cx="3935895" cy="48482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a:extLst>
                <a:ext uri="{FF2B5EF4-FFF2-40B4-BE49-F238E27FC236}">
                  <a16:creationId xmlns:a16="http://schemas.microsoft.com/office/drawing/2014/main" id="{C928986F-4945-0341-84CA-C601A6A9642B}"/>
                </a:ext>
              </a:extLst>
            </p:cNvPr>
            <p:cNvSpPr txBox="1"/>
            <p:nvPr/>
          </p:nvSpPr>
          <p:spPr>
            <a:xfrm>
              <a:off x="437322" y="2023377"/>
              <a:ext cx="3935895" cy="3248484"/>
            </a:xfrm>
            <a:prstGeom prst="rect">
              <a:avLst/>
            </a:prstGeom>
            <a:noFill/>
          </p:spPr>
          <p:txBody>
            <a:bodyPr wrap="square" rtlCol="0">
              <a:spAutoFit/>
            </a:bodyPr>
            <a:lstStyle/>
            <a:p>
              <a:pPr algn="ctr"/>
              <a:r>
                <a:rPr lang="en-US" sz="3600" dirty="0"/>
                <a:t>Verifier</a:t>
              </a:r>
            </a:p>
          </p:txBody>
        </p:sp>
      </p:grpSp>
      <p:sp>
        <p:nvSpPr>
          <p:cNvPr id="65" name="Rounded Rectangle 64">
            <a:extLst>
              <a:ext uri="{FF2B5EF4-FFF2-40B4-BE49-F238E27FC236}">
                <a16:creationId xmlns:a16="http://schemas.microsoft.com/office/drawing/2014/main" id="{F8CB39C6-7C37-A04B-8C1C-257297AE384B}"/>
              </a:ext>
            </a:extLst>
          </p:cNvPr>
          <p:cNvSpPr/>
          <p:nvPr/>
        </p:nvSpPr>
        <p:spPr>
          <a:xfrm>
            <a:off x="766969" y="2716912"/>
            <a:ext cx="3276600" cy="90837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State </a:t>
            </a:r>
            <a:r>
              <a:rPr lang="en-US" sz="2400" dirty="0" err="1"/>
              <a:t>Trie</a:t>
            </a:r>
            <a:endParaRPr lang="en-US" sz="2400" dirty="0"/>
          </a:p>
        </p:txBody>
      </p:sp>
      <p:pic>
        <p:nvPicPr>
          <p:cNvPr id="33" name="Content Placeholder 4">
            <a:extLst>
              <a:ext uri="{FF2B5EF4-FFF2-40B4-BE49-F238E27FC236}">
                <a16:creationId xmlns:a16="http://schemas.microsoft.com/office/drawing/2014/main" id="{A5E3F3A8-348A-0D4C-98C4-2784B4681B4A}"/>
              </a:ext>
            </a:extLst>
          </p:cNvPr>
          <p:cNvPicPr>
            <a:picLocks noChangeAspect="1"/>
          </p:cNvPicPr>
          <p:nvPr/>
        </p:nvPicPr>
        <p:blipFill rotWithShape="1">
          <a:blip r:embed="rId3"/>
          <a:srcRect l="5203" t="2455" r="5689" b="3041"/>
          <a:stretch/>
        </p:blipFill>
        <p:spPr>
          <a:xfrm>
            <a:off x="6913493" y="2028032"/>
            <a:ext cx="530352" cy="548085"/>
          </a:xfrm>
          <a:prstGeom prst="rect">
            <a:avLst/>
          </a:prstGeom>
          <a:effectLst/>
        </p:spPr>
      </p:pic>
      <p:pic>
        <p:nvPicPr>
          <p:cNvPr id="34" name="Content Placeholder 4">
            <a:extLst>
              <a:ext uri="{FF2B5EF4-FFF2-40B4-BE49-F238E27FC236}">
                <a16:creationId xmlns:a16="http://schemas.microsoft.com/office/drawing/2014/main" id="{AD6BF8ED-DEC4-B546-9995-74DC8DDFDA16}"/>
              </a:ext>
            </a:extLst>
          </p:cNvPr>
          <p:cNvPicPr>
            <a:picLocks noChangeAspect="1"/>
          </p:cNvPicPr>
          <p:nvPr/>
        </p:nvPicPr>
        <p:blipFill rotWithShape="1">
          <a:blip r:embed="rId3"/>
          <a:srcRect l="5203" t="2455" r="5689" b="3041"/>
          <a:stretch/>
        </p:blipFill>
        <p:spPr>
          <a:xfrm>
            <a:off x="6896927" y="3247572"/>
            <a:ext cx="530352" cy="548085"/>
          </a:xfrm>
          <a:prstGeom prst="rect">
            <a:avLst/>
          </a:prstGeom>
          <a:effectLst/>
        </p:spPr>
      </p:pic>
      <p:pic>
        <p:nvPicPr>
          <p:cNvPr id="35" name="Content Placeholder 4">
            <a:extLst>
              <a:ext uri="{FF2B5EF4-FFF2-40B4-BE49-F238E27FC236}">
                <a16:creationId xmlns:a16="http://schemas.microsoft.com/office/drawing/2014/main" id="{6D32E0D9-6CA1-6B4A-947A-1C446361D822}"/>
              </a:ext>
            </a:extLst>
          </p:cNvPr>
          <p:cNvPicPr>
            <a:picLocks noChangeAspect="1"/>
          </p:cNvPicPr>
          <p:nvPr/>
        </p:nvPicPr>
        <p:blipFill rotWithShape="1">
          <a:blip r:embed="rId3"/>
          <a:srcRect l="5203" t="2455" r="5689" b="3041"/>
          <a:stretch/>
        </p:blipFill>
        <p:spPr>
          <a:xfrm>
            <a:off x="6913493" y="4433940"/>
            <a:ext cx="530352" cy="548085"/>
          </a:xfrm>
          <a:prstGeom prst="rect">
            <a:avLst/>
          </a:prstGeom>
          <a:effectLst/>
        </p:spPr>
      </p:pic>
      <p:pic>
        <p:nvPicPr>
          <p:cNvPr id="36" name="Content Placeholder 4">
            <a:extLst>
              <a:ext uri="{FF2B5EF4-FFF2-40B4-BE49-F238E27FC236}">
                <a16:creationId xmlns:a16="http://schemas.microsoft.com/office/drawing/2014/main" id="{0C244429-FC42-E440-B2BF-845A60D9C544}"/>
              </a:ext>
            </a:extLst>
          </p:cNvPr>
          <p:cNvPicPr>
            <a:picLocks noChangeAspect="1"/>
          </p:cNvPicPr>
          <p:nvPr/>
        </p:nvPicPr>
        <p:blipFill rotWithShape="1">
          <a:blip r:embed="rId3"/>
          <a:srcRect l="5203" t="2455" r="5689" b="3041"/>
          <a:stretch/>
        </p:blipFill>
        <p:spPr>
          <a:xfrm>
            <a:off x="6913496" y="5642628"/>
            <a:ext cx="530889" cy="548640"/>
          </a:xfrm>
          <a:prstGeom prst="rect">
            <a:avLst/>
          </a:prstGeom>
          <a:effectLst/>
        </p:spPr>
      </p:pic>
      <p:cxnSp>
        <p:nvCxnSpPr>
          <p:cNvPr id="3" name="Straight Arrow Connector 2">
            <a:extLst>
              <a:ext uri="{FF2B5EF4-FFF2-40B4-BE49-F238E27FC236}">
                <a16:creationId xmlns:a16="http://schemas.microsoft.com/office/drawing/2014/main" id="{62B0A638-813D-C346-B88C-719C51E1E55B}"/>
              </a:ext>
            </a:extLst>
          </p:cNvPr>
          <p:cNvCxnSpPr>
            <a:endCxn id="60" idx="1"/>
          </p:cNvCxnSpPr>
          <p:nvPr/>
        </p:nvCxnSpPr>
        <p:spPr>
          <a:xfrm flipV="1">
            <a:off x="4373217" y="2094813"/>
            <a:ext cx="1991139" cy="73664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1F5595-4365-5E43-9906-117BB73E9F84}"/>
              </a:ext>
            </a:extLst>
          </p:cNvPr>
          <p:cNvCxnSpPr>
            <a:cxnSpLocks/>
            <a:endCxn id="38" idx="1"/>
          </p:cNvCxnSpPr>
          <p:nvPr/>
        </p:nvCxnSpPr>
        <p:spPr>
          <a:xfrm flipV="1">
            <a:off x="4373217" y="3313765"/>
            <a:ext cx="1991139" cy="10733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BF349E-A720-5147-8FAC-5CB9636965DC}"/>
              </a:ext>
            </a:extLst>
          </p:cNvPr>
          <p:cNvCxnSpPr>
            <a:cxnSpLocks/>
            <a:endCxn id="48" idx="1"/>
          </p:cNvCxnSpPr>
          <p:nvPr/>
        </p:nvCxnSpPr>
        <p:spPr>
          <a:xfrm>
            <a:off x="4373218" y="4238789"/>
            <a:ext cx="1991140" cy="260929"/>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D08F3F-0100-FD43-9002-A8194C47F837}"/>
              </a:ext>
            </a:extLst>
          </p:cNvPr>
          <p:cNvCxnSpPr>
            <a:cxnSpLocks/>
            <a:endCxn id="54" idx="1"/>
          </p:cNvCxnSpPr>
          <p:nvPr/>
        </p:nvCxnSpPr>
        <p:spPr>
          <a:xfrm>
            <a:off x="4384816" y="5455585"/>
            <a:ext cx="1979541" cy="21922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6B42FF-0385-784B-AD12-4596F7479914}"/>
              </a:ext>
            </a:extLst>
          </p:cNvPr>
          <p:cNvCxnSpPr>
            <a:cxnSpLocks/>
          </p:cNvCxnSpPr>
          <p:nvPr/>
        </p:nvCxnSpPr>
        <p:spPr>
          <a:xfrm>
            <a:off x="8129363" y="2127816"/>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E79727-B516-0B49-8FE5-D5B03A34C400}"/>
              </a:ext>
            </a:extLst>
          </p:cNvPr>
          <p:cNvCxnSpPr>
            <a:cxnSpLocks/>
          </p:cNvCxnSpPr>
          <p:nvPr/>
        </p:nvCxnSpPr>
        <p:spPr>
          <a:xfrm>
            <a:off x="8122737" y="3294005"/>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4062AC-747A-F947-A3DB-22333BAA3B77}"/>
              </a:ext>
            </a:extLst>
          </p:cNvPr>
          <p:cNvCxnSpPr>
            <a:cxnSpLocks/>
          </p:cNvCxnSpPr>
          <p:nvPr/>
        </p:nvCxnSpPr>
        <p:spPr>
          <a:xfrm>
            <a:off x="8155869" y="448007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F797AD-00F8-A94A-AE97-D09A7D7ACD66}"/>
              </a:ext>
            </a:extLst>
          </p:cNvPr>
          <p:cNvCxnSpPr>
            <a:cxnSpLocks/>
          </p:cNvCxnSpPr>
          <p:nvPr/>
        </p:nvCxnSpPr>
        <p:spPr>
          <a:xfrm>
            <a:off x="8149245" y="5666147"/>
            <a:ext cx="249327"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0" name="Content Placeholder 4">
            <a:extLst>
              <a:ext uri="{FF2B5EF4-FFF2-40B4-BE49-F238E27FC236}">
                <a16:creationId xmlns:a16="http://schemas.microsoft.com/office/drawing/2014/main" id="{98073B1C-9B5C-B744-BF23-606865B45B26}"/>
              </a:ext>
            </a:extLst>
          </p:cNvPr>
          <p:cNvPicPr>
            <a:picLocks noChangeAspect="1"/>
          </p:cNvPicPr>
          <p:nvPr/>
        </p:nvPicPr>
        <p:blipFill rotWithShape="1">
          <a:blip r:embed="rId3"/>
          <a:srcRect l="5203" t="2455" r="5689" b="3041"/>
          <a:stretch/>
        </p:blipFill>
        <p:spPr>
          <a:xfrm>
            <a:off x="8984416" y="2061624"/>
            <a:ext cx="530352" cy="548085"/>
          </a:xfrm>
          <a:prstGeom prst="rect">
            <a:avLst/>
          </a:prstGeom>
          <a:effectLst/>
        </p:spPr>
      </p:pic>
      <p:pic>
        <p:nvPicPr>
          <p:cNvPr id="71" name="Content Placeholder 4">
            <a:extLst>
              <a:ext uri="{FF2B5EF4-FFF2-40B4-BE49-F238E27FC236}">
                <a16:creationId xmlns:a16="http://schemas.microsoft.com/office/drawing/2014/main" id="{619158FE-2F0B-4F47-AD37-3375A4DD28D5}"/>
              </a:ext>
            </a:extLst>
          </p:cNvPr>
          <p:cNvPicPr>
            <a:picLocks noChangeAspect="1"/>
          </p:cNvPicPr>
          <p:nvPr/>
        </p:nvPicPr>
        <p:blipFill rotWithShape="1">
          <a:blip r:embed="rId3"/>
          <a:srcRect l="5203" t="2455" r="5689" b="3041"/>
          <a:stretch/>
        </p:blipFill>
        <p:spPr>
          <a:xfrm>
            <a:off x="8984416" y="3225120"/>
            <a:ext cx="530352" cy="548085"/>
          </a:xfrm>
          <a:prstGeom prst="rect">
            <a:avLst/>
          </a:prstGeom>
          <a:effectLst/>
        </p:spPr>
      </p:pic>
      <p:pic>
        <p:nvPicPr>
          <p:cNvPr id="72" name="Content Placeholder 4">
            <a:extLst>
              <a:ext uri="{FF2B5EF4-FFF2-40B4-BE49-F238E27FC236}">
                <a16:creationId xmlns:a16="http://schemas.microsoft.com/office/drawing/2014/main" id="{B405E5DE-BF75-C14A-AD0B-CF228E362536}"/>
              </a:ext>
            </a:extLst>
          </p:cNvPr>
          <p:cNvPicPr>
            <a:picLocks noChangeAspect="1"/>
          </p:cNvPicPr>
          <p:nvPr/>
        </p:nvPicPr>
        <p:blipFill rotWithShape="1">
          <a:blip r:embed="rId3"/>
          <a:srcRect l="5203" t="2455" r="5689" b="3041"/>
          <a:stretch/>
        </p:blipFill>
        <p:spPr>
          <a:xfrm>
            <a:off x="8997669" y="4447236"/>
            <a:ext cx="530352" cy="548085"/>
          </a:xfrm>
          <a:prstGeom prst="rect">
            <a:avLst/>
          </a:prstGeom>
          <a:effectLst/>
        </p:spPr>
      </p:pic>
      <p:pic>
        <p:nvPicPr>
          <p:cNvPr id="73" name="Content Placeholder 4">
            <a:extLst>
              <a:ext uri="{FF2B5EF4-FFF2-40B4-BE49-F238E27FC236}">
                <a16:creationId xmlns:a16="http://schemas.microsoft.com/office/drawing/2014/main" id="{24E0B666-95EA-B44C-BEE9-A2FF06D7E996}"/>
              </a:ext>
            </a:extLst>
          </p:cNvPr>
          <p:cNvPicPr>
            <a:picLocks noChangeAspect="1"/>
          </p:cNvPicPr>
          <p:nvPr/>
        </p:nvPicPr>
        <p:blipFill rotWithShape="1">
          <a:blip r:embed="rId3"/>
          <a:srcRect l="5203" t="2455" r="5689" b="3041"/>
          <a:stretch/>
        </p:blipFill>
        <p:spPr>
          <a:xfrm>
            <a:off x="8994092" y="5616773"/>
            <a:ext cx="530889" cy="548640"/>
          </a:xfrm>
          <a:prstGeom prst="rect">
            <a:avLst/>
          </a:prstGeom>
          <a:effectLst/>
        </p:spPr>
      </p:pic>
      <p:cxnSp>
        <p:nvCxnSpPr>
          <p:cNvPr id="74" name="Straight Arrow Connector 73">
            <a:extLst>
              <a:ext uri="{FF2B5EF4-FFF2-40B4-BE49-F238E27FC236}">
                <a16:creationId xmlns:a16="http://schemas.microsoft.com/office/drawing/2014/main" id="{C603CDE4-F9C6-0A4F-B264-4F1A7D90C537}"/>
              </a:ext>
            </a:extLst>
          </p:cNvPr>
          <p:cNvCxnSpPr>
            <a:cxnSpLocks/>
          </p:cNvCxnSpPr>
          <p:nvPr/>
        </p:nvCxnSpPr>
        <p:spPr>
          <a:xfrm flipV="1">
            <a:off x="10097304" y="1678695"/>
            <a:ext cx="1256496" cy="43250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0061D-2029-B846-A7EE-B6E9D5FDDACE}"/>
              </a:ext>
            </a:extLst>
          </p:cNvPr>
          <p:cNvCxnSpPr>
            <a:cxnSpLocks/>
          </p:cNvCxnSpPr>
          <p:nvPr/>
        </p:nvCxnSpPr>
        <p:spPr>
          <a:xfrm>
            <a:off x="10111790" y="2244869"/>
            <a:ext cx="1242012" cy="2748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EFB5368-402D-FB44-A423-586460DC1357}"/>
              </a:ext>
            </a:extLst>
          </p:cNvPr>
          <p:cNvCxnSpPr>
            <a:cxnSpLocks/>
          </p:cNvCxnSpPr>
          <p:nvPr/>
        </p:nvCxnSpPr>
        <p:spPr>
          <a:xfrm flipV="1">
            <a:off x="10127126" y="3026245"/>
            <a:ext cx="1226676" cy="245075"/>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1654B34-9CD3-C841-BDB7-C9AA1FAD3713}"/>
              </a:ext>
            </a:extLst>
          </p:cNvPr>
          <p:cNvCxnSpPr>
            <a:cxnSpLocks/>
          </p:cNvCxnSpPr>
          <p:nvPr/>
        </p:nvCxnSpPr>
        <p:spPr>
          <a:xfrm>
            <a:off x="10127126" y="3447581"/>
            <a:ext cx="1226676" cy="17771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F7FC28-A48E-A547-B616-94D971B7FD19}"/>
              </a:ext>
            </a:extLst>
          </p:cNvPr>
          <p:cNvCxnSpPr>
            <a:cxnSpLocks/>
          </p:cNvCxnSpPr>
          <p:nvPr/>
        </p:nvCxnSpPr>
        <p:spPr>
          <a:xfrm flipV="1">
            <a:off x="10120499" y="4147896"/>
            <a:ext cx="1233303" cy="22998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8348804-FA66-2442-8E63-66EE40015BA9}"/>
              </a:ext>
            </a:extLst>
          </p:cNvPr>
          <p:cNvCxnSpPr>
            <a:cxnSpLocks/>
          </p:cNvCxnSpPr>
          <p:nvPr/>
        </p:nvCxnSpPr>
        <p:spPr>
          <a:xfrm>
            <a:off x="10111790" y="4670072"/>
            <a:ext cx="1242012" cy="95067"/>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F1CF24F-5F1C-BB46-91BC-7B1B2F0ACBD2}"/>
              </a:ext>
            </a:extLst>
          </p:cNvPr>
          <p:cNvCxnSpPr>
            <a:cxnSpLocks/>
          </p:cNvCxnSpPr>
          <p:nvPr/>
        </p:nvCxnSpPr>
        <p:spPr>
          <a:xfrm flipV="1">
            <a:off x="10127126" y="5346941"/>
            <a:ext cx="1226676" cy="19625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2EB0F74-9E75-4D4A-B9C5-116B144C90D3}"/>
              </a:ext>
            </a:extLst>
          </p:cNvPr>
          <p:cNvCxnSpPr>
            <a:cxnSpLocks/>
          </p:cNvCxnSpPr>
          <p:nvPr/>
        </p:nvCxnSpPr>
        <p:spPr>
          <a:xfrm>
            <a:off x="10120499" y="5814511"/>
            <a:ext cx="1233303" cy="248632"/>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5" name="Freeform 84">
            <a:extLst>
              <a:ext uri="{FF2B5EF4-FFF2-40B4-BE49-F238E27FC236}">
                <a16:creationId xmlns:a16="http://schemas.microsoft.com/office/drawing/2014/main" id="{F533F20D-10BE-9F41-A424-6A2D487E22D2}"/>
              </a:ext>
            </a:extLst>
          </p:cNvPr>
          <p:cNvSpPr/>
          <p:nvPr/>
        </p:nvSpPr>
        <p:spPr>
          <a:xfrm>
            <a:off x="178906" y="1385952"/>
            <a:ext cx="12013097" cy="5429707"/>
          </a:xfrm>
          <a:custGeom>
            <a:avLst/>
            <a:gdLst>
              <a:gd name="connsiteX0" fmla="*/ 7711921 w 11754679"/>
              <a:gd name="connsiteY0" fmla="*/ 94182 h 5429706"/>
              <a:gd name="connsiteX1" fmla="*/ 11754679 w 11754679"/>
              <a:gd name="connsiteY1" fmla="*/ 94182 h 5429706"/>
              <a:gd name="connsiteX2" fmla="*/ 11754679 w 11754679"/>
              <a:gd name="connsiteY2" fmla="*/ 5429706 h 5429706"/>
              <a:gd name="connsiteX3" fmla="*/ 7711921 w 11754679"/>
              <a:gd name="connsiteY3" fmla="*/ 5429706 h 5429706"/>
              <a:gd name="connsiteX4" fmla="*/ 0 w 11754679"/>
              <a:gd name="connsiteY4" fmla="*/ 0 h 5429706"/>
              <a:gd name="connsiteX5" fmla="*/ 5927033 w 11754679"/>
              <a:gd name="connsiteY5" fmla="*/ 0 h 5429706"/>
              <a:gd name="connsiteX6" fmla="*/ 5927033 w 11754679"/>
              <a:gd name="connsiteY6" fmla="*/ 1283758 h 5429706"/>
              <a:gd name="connsiteX7" fmla="*/ 7711918 w 11754679"/>
              <a:gd name="connsiteY7" fmla="*/ 1283758 h 5429706"/>
              <a:gd name="connsiteX8" fmla="*/ 7711918 w 11754679"/>
              <a:gd name="connsiteY8" fmla="*/ 5335524 h 5429706"/>
              <a:gd name="connsiteX9" fmla="*/ 5927033 w 11754679"/>
              <a:gd name="connsiteY9" fmla="*/ 5335524 h 5429706"/>
              <a:gd name="connsiteX10" fmla="*/ 0 w 11754679"/>
              <a:gd name="connsiteY10" fmla="*/ 5335524 h 542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54679" h="5429706">
                <a:moveTo>
                  <a:pt x="7711921" y="94182"/>
                </a:moveTo>
                <a:lnTo>
                  <a:pt x="11754679" y="94182"/>
                </a:lnTo>
                <a:lnTo>
                  <a:pt x="11754679" y="5429706"/>
                </a:lnTo>
                <a:lnTo>
                  <a:pt x="7711921" y="5429706"/>
                </a:lnTo>
                <a:close/>
                <a:moveTo>
                  <a:pt x="0" y="0"/>
                </a:moveTo>
                <a:lnTo>
                  <a:pt x="5927033" y="0"/>
                </a:lnTo>
                <a:lnTo>
                  <a:pt x="5927033" y="1283758"/>
                </a:lnTo>
                <a:lnTo>
                  <a:pt x="7711918" y="1283758"/>
                </a:lnTo>
                <a:lnTo>
                  <a:pt x="7711918" y="5335524"/>
                </a:lnTo>
                <a:lnTo>
                  <a:pt x="5927033" y="5335524"/>
                </a:lnTo>
                <a:lnTo>
                  <a:pt x="0" y="5335524"/>
                </a:lnTo>
                <a:close/>
              </a:path>
            </a:pathLst>
          </a:custGeom>
          <a:solidFill>
            <a:schemeClr val="bg1">
              <a:alpha val="8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5871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9290-837E-7144-AAA2-5FA50215EE89}"/>
              </a:ext>
            </a:extLst>
          </p:cNvPr>
          <p:cNvSpPr>
            <a:spLocks noGrp="1"/>
          </p:cNvSpPr>
          <p:nvPr>
            <p:ph type="title"/>
          </p:nvPr>
        </p:nvSpPr>
        <p:spPr/>
        <p:txBody>
          <a:bodyPr/>
          <a:lstStyle/>
          <a:p>
            <a:r>
              <a:rPr lang="en-US" dirty="0"/>
              <a:t>Stateless Clients: Example</a:t>
            </a:r>
          </a:p>
        </p:txBody>
      </p:sp>
      <p:grpSp>
        <p:nvGrpSpPr>
          <p:cNvPr id="56" name="Group 55">
            <a:extLst>
              <a:ext uri="{FF2B5EF4-FFF2-40B4-BE49-F238E27FC236}">
                <a16:creationId xmlns:a16="http://schemas.microsoft.com/office/drawing/2014/main" id="{7CC25642-7CCE-C946-BF70-91DAF86A469C}"/>
              </a:ext>
            </a:extLst>
          </p:cNvPr>
          <p:cNvGrpSpPr/>
          <p:nvPr/>
        </p:nvGrpSpPr>
        <p:grpSpPr>
          <a:xfrm>
            <a:off x="1262575" y="1694828"/>
            <a:ext cx="7863840" cy="4873754"/>
            <a:chOff x="1194838" y="1136027"/>
            <a:chExt cx="8271577" cy="5435936"/>
          </a:xfrm>
        </p:grpSpPr>
        <p:sp>
          <p:nvSpPr>
            <p:cNvPr id="31" name="Freeform 30">
              <a:extLst>
                <a:ext uri="{FF2B5EF4-FFF2-40B4-BE49-F238E27FC236}">
                  <a16:creationId xmlns:a16="http://schemas.microsoft.com/office/drawing/2014/main" id="{73CB2DE7-AD5B-F54C-8256-1338FAF3DF6E}"/>
                </a:ext>
              </a:extLst>
            </p:cNvPr>
            <p:cNvSpPr/>
            <p:nvPr/>
          </p:nvSpPr>
          <p:spPr>
            <a:xfrm>
              <a:off x="6969291" y="3738930"/>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31">
              <a:extLst>
                <a:ext uri="{FF2B5EF4-FFF2-40B4-BE49-F238E27FC236}">
                  <a16:creationId xmlns:a16="http://schemas.microsoft.com/office/drawing/2014/main" id="{E1D7DC6C-D8AB-0341-842C-D61437B1B386}"/>
                </a:ext>
              </a:extLst>
            </p:cNvPr>
            <p:cNvSpPr/>
            <p:nvPr/>
          </p:nvSpPr>
          <p:spPr>
            <a:xfrm>
              <a:off x="1194838" y="3769767"/>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Freeform 32">
              <a:extLst>
                <a:ext uri="{FF2B5EF4-FFF2-40B4-BE49-F238E27FC236}">
                  <a16:creationId xmlns:a16="http://schemas.microsoft.com/office/drawing/2014/main" id="{68B69DF3-8F4E-C04C-BFF7-88C2202FEF39}"/>
                </a:ext>
              </a:extLst>
            </p:cNvPr>
            <p:cNvSpPr/>
            <p:nvPr/>
          </p:nvSpPr>
          <p:spPr>
            <a:xfrm>
              <a:off x="4086311" y="3753922"/>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6"/>
                </a:gs>
                <a:gs pos="75000">
                  <a:schemeClr val="accent6">
                    <a:lumMod val="75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ounded Rectangle 33">
              <a:extLst>
                <a:ext uri="{FF2B5EF4-FFF2-40B4-BE49-F238E27FC236}">
                  <a16:creationId xmlns:a16="http://schemas.microsoft.com/office/drawing/2014/main" id="{E0823BAB-DBC7-0148-8B96-F57F9CB70AF3}"/>
                </a:ext>
              </a:extLst>
            </p:cNvPr>
            <p:cNvSpPr/>
            <p:nvPr/>
          </p:nvSpPr>
          <p:spPr>
            <a:xfrm>
              <a:off x="4909037" y="1136027"/>
              <a:ext cx="4079713" cy="42859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0x0986…876c</a:t>
              </a:r>
            </a:p>
          </p:txBody>
        </p:sp>
        <p:sp>
          <p:nvSpPr>
            <p:cNvPr id="35" name="TextBox 34">
              <a:extLst>
                <a:ext uri="{FF2B5EF4-FFF2-40B4-BE49-F238E27FC236}">
                  <a16:creationId xmlns:a16="http://schemas.microsoft.com/office/drawing/2014/main" id="{1EB747DB-C51A-1F45-8581-DAAD1176A729}"/>
                </a:ext>
              </a:extLst>
            </p:cNvPr>
            <p:cNvSpPr txBox="1"/>
            <p:nvPr/>
          </p:nvSpPr>
          <p:spPr>
            <a:xfrm>
              <a:off x="1194838" y="5039723"/>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100 ETH</a:t>
              </a:r>
            </a:p>
          </p:txBody>
        </p:sp>
        <p:sp>
          <p:nvSpPr>
            <p:cNvPr id="36" name="Rounded Rectangle 35">
              <a:extLst>
                <a:ext uri="{FF2B5EF4-FFF2-40B4-BE49-F238E27FC236}">
                  <a16:creationId xmlns:a16="http://schemas.microsoft.com/office/drawing/2014/main" id="{63E0BA46-0648-8B4E-8D77-9A7826AA32F3}"/>
                </a:ext>
              </a:extLst>
            </p:cNvPr>
            <p:cNvSpPr/>
            <p:nvPr/>
          </p:nvSpPr>
          <p:spPr>
            <a:xfrm>
              <a:off x="3887576" y="2018503"/>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ounded Rectangle 36">
              <a:extLst>
                <a:ext uri="{FF2B5EF4-FFF2-40B4-BE49-F238E27FC236}">
                  <a16:creationId xmlns:a16="http://schemas.microsoft.com/office/drawing/2014/main" id="{6B202D8F-2411-884A-9B5B-8FA14820779E}"/>
                </a:ext>
              </a:extLst>
            </p:cNvPr>
            <p:cNvSpPr/>
            <p:nvPr/>
          </p:nvSpPr>
          <p:spPr>
            <a:xfrm>
              <a:off x="4919363" y="2018503"/>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ounded Rectangle 37">
              <a:extLst>
                <a:ext uri="{FF2B5EF4-FFF2-40B4-BE49-F238E27FC236}">
                  <a16:creationId xmlns:a16="http://schemas.microsoft.com/office/drawing/2014/main" id="{4262A323-41E0-B346-ABEA-32EFC4349AA2}"/>
                </a:ext>
              </a:extLst>
            </p:cNvPr>
            <p:cNvSpPr/>
            <p:nvPr/>
          </p:nvSpPr>
          <p:spPr>
            <a:xfrm>
              <a:off x="6982937" y="2018481"/>
              <a:ext cx="914400" cy="3560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ounded Rectangle 38">
              <a:extLst>
                <a:ext uri="{FF2B5EF4-FFF2-40B4-BE49-F238E27FC236}">
                  <a16:creationId xmlns:a16="http://schemas.microsoft.com/office/drawing/2014/main" id="{BDF48718-3122-D54A-B8D8-9981914348CC}"/>
                </a:ext>
              </a:extLst>
            </p:cNvPr>
            <p:cNvSpPr/>
            <p:nvPr/>
          </p:nvSpPr>
          <p:spPr>
            <a:xfrm>
              <a:off x="2790914"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Rounded Rectangle 39">
              <a:extLst>
                <a:ext uri="{FF2B5EF4-FFF2-40B4-BE49-F238E27FC236}">
                  <a16:creationId xmlns:a16="http://schemas.microsoft.com/office/drawing/2014/main" id="{019D1C6B-2184-F74F-937D-48ABA8E81604}"/>
                </a:ext>
              </a:extLst>
            </p:cNvPr>
            <p:cNvSpPr/>
            <p:nvPr/>
          </p:nvSpPr>
          <p:spPr>
            <a:xfrm>
              <a:off x="4489963"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ounded Rectangle 40">
              <a:extLst>
                <a:ext uri="{FF2B5EF4-FFF2-40B4-BE49-F238E27FC236}">
                  <a16:creationId xmlns:a16="http://schemas.microsoft.com/office/drawing/2014/main" id="{2964BF27-C50B-DB47-B251-F1B195A570CF}"/>
                </a:ext>
              </a:extLst>
            </p:cNvPr>
            <p:cNvSpPr/>
            <p:nvPr/>
          </p:nvSpPr>
          <p:spPr>
            <a:xfrm>
              <a:off x="7960157" y="2706434"/>
              <a:ext cx="68580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2" name="Straight Connector 41">
              <a:extLst>
                <a:ext uri="{FF2B5EF4-FFF2-40B4-BE49-F238E27FC236}">
                  <a16:creationId xmlns:a16="http://schemas.microsoft.com/office/drawing/2014/main" id="{21958E9F-A325-FA4A-AAA8-F975F4A1AE7F}"/>
                </a:ext>
              </a:extLst>
            </p:cNvPr>
            <p:cNvCxnSpPr>
              <a:cxnSpLocks/>
              <a:stCxn id="36" idx="0"/>
              <a:endCxn id="34" idx="2"/>
            </p:cNvCxnSpPr>
            <p:nvPr/>
          </p:nvCxnSpPr>
          <p:spPr>
            <a:xfrm flipV="1">
              <a:off x="4344776" y="1564626"/>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BD515D-D726-F445-9109-04BE7A0F989C}"/>
                </a:ext>
              </a:extLst>
            </p:cNvPr>
            <p:cNvCxnSpPr>
              <a:cxnSpLocks/>
              <a:stCxn id="37" idx="0"/>
              <a:endCxn id="34" idx="2"/>
            </p:cNvCxnSpPr>
            <p:nvPr/>
          </p:nvCxnSpPr>
          <p:spPr>
            <a:xfrm flipV="1">
              <a:off x="5376565" y="1564626"/>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37DB2C0-2153-2E4F-A7FF-F451F34ADA7A}"/>
                </a:ext>
              </a:extLst>
            </p:cNvPr>
            <p:cNvCxnSpPr>
              <a:cxnSpLocks/>
              <a:stCxn id="38" idx="0"/>
              <a:endCxn id="34" idx="2"/>
            </p:cNvCxnSpPr>
            <p:nvPr/>
          </p:nvCxnSpPr>
          <p:spPr>
            <a:xfrm flipH="1" flipV="1">
              <a:off x="6948894" y="1564626"/>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7E26A2-9C39-3B43-BBAE-6FF9DFA24F90}"/>
                </a:ext>
              </a:extLst>
            </p:cNvPr>
            <p:cNvCxnSpPr>
              <a:cxnSpLocks/>
              <a:stCxn id="39" idx="0"/>
              <a:endCxn id="36" idx="2"/>
            </p:cNvCxnSpPr>
            <p:nvPr/>
          </p:nvCxnSpPr>
          <p:spPr>
            <a:xfrm flipV="1">
              <a:off x="3133814" y="2374524"/>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F5788B-7E7F-C448-BCA1-E2ACDB789338}"/>
                </a:ext>
              </a:extLst>
            </p:cNvPr>
            <p:cNvCxnSpPr>
              <a:cxnSpLocks/>
              <a:stCxn id="40" idx="0"/>
              <a:endCxn id="37" idx="2"/>
            </p:cNvCxnSpPr>
            <p:nvPr/>
          </p:nvCxnSpPr>
          <p:spPr>
            <a:xfrm flipV="1">
              <a:off x="4832863" y="2374524"/>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48AE3C-AA8B-A644-9662-35E6C4AF0507}"/>
                </a:ext>
              </a:extLst>
            </p:cNvPr>
            <p:cNvCxnSpPr>
              <a:cxnSpLocks/>
              <a:stCxn id="41" idx="0"/>
              <a:endCxn id="38" idx="2"/>
            </p:cNvCxnSpPr>
            <p:nvPr/>
          </p:nvCxnSpPr>
          <p:spPr>
            <a:xfrm flipH="1" flipV="1">
              <a:off x="7440137" y="2374502"/>
              <a:ext cx="862920" cy="331932"/>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E897F2-C6A0-E847-B245-835AEFBB2EE7}"/>
                </a:ext>
              </a:extLst>
            </p:cNvPr>
            <p:cNvSpPr txBox="1"/>
            <p:nvPr/>
          </p:nvSpPr>
          <p:spPr>
            <a:xfrm>
              <a:off x="4086311" y="5039726"/>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 ETH</a:t>
              </a:r>
            </a:p>
          </p:txBody>
        </p:sp>
        <p:sp>
          <p:nvSpPr>
            <p:cNvPr id="49" name="Rounded Rectangle 48">
              <a:extLst>
                <a:ext uri="{FF2B5EF4-FFF2-40B4-BE49-F238E27FC236}">
                  <a16:creationId xmlns:a16="http://schemas.microsoft.com/office/drawing/2014/main" id="{69020AC6-94A9-5F4F-B011-359D689990C2}"/>
                </a:ext>
              </a:extLst>
            </p:cNvPr>
            <p:cNvSpPr/>
            <p:nvPr/>
          </p:nvSpPr>
          <p:spPr>
            <a:xfrm>
              <a:off x="2987201" y="3388424"/>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ounded Rectangle 49">
              <a:extLst>
                <a:ext uri="{FF2B5EF4-FFF2-40B4-BE49-F238E27FC236}">
                  <a16:creationId xmlns:a16="http://schemas.microsoft.com/office/drawing/2014/main" id="{6D5B96BB-4873-3F40-8685-5C58FCB0077F}"/>
                </a:ext>
              </a:extLst>
            </p:cNvPr>
            <p:cNvSpPr/>
            <p:nvPr/>
          </p:nvSpPr>
          <p:spPr>
            <a:xfrm>
              <a:off x="4543275" y="3383184"/>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ounded Rectangle 50">
              <a:extLst>
                <a:ext uri="{FF2B5EF4-FFF2-40B4-BE49-F238E27FC236}">
                  <a16:creationId xmlns:a16="http://schemas.microsoft.com/office/drawing/2014/main" id="{081730CF-79BC-E440-B2F6-FFB8FD17EA13}"/>
                </a:ext>
              </a:extLst>
            </p:cNvPr>
            <p:cNvSpPr/>
            <p:nvPr/>
          </p:nvSpPr>
          <p:spPr>
            <a:xfrm>
              <a:off x="8241572" y="3377763"/>
              <a:ext cx="365760" cy="3788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2" name="Straight Connector 51">
              <a:extLst>
                <a:ext uri="{FF2B5EF4-FFF2-40B4-BE49-F238E27FC236}">
                  <a16:creationId xmlns:a16="http://schemas.microsoft.com/office/drawing/2014/main" id="{B3B881EA-FAD3-F94E-8594-C32E3250AABE}"/>
                </a:ext>
              </a:extLst>
            </p:cNvPr>
            <p:cNvCxnSpPr>
              <a:cxnSpLocks/>
              <a:stCxn id="49" idx="0"/>
              <a:endCxn id="39" idx="2"/>
            </p:cNvCxnSpPr>
            <p:nvPr/>
          </p:nvCxnSpPr>
          <p:spPr>
            <a:xfrm flipH="1" flipV="1">
              <a:off x="3133814" y="3085320"/>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0D3AE67-1B9C-9944-B74A-7608F618A742}"/>
                </a:ext>
              </a:extLst>
            </p:cNvPr>
            <p:cNvCxnSpPr>
              <a:cxnSpLocks/>
              <a:stCxn id="50" idx="0"/>
              <a:endCxn id="40" idx="2"/>
            </p:cNvCxnSpPr>
            <p:nvPr/>
          </p:nvCxnSpPr>
          <p:spPr>
            <a:xfrm flipV="1">
              <a:off x="4726155" y="3085320"/>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58D17-FFB0-E147-9D2F-47E5A338D2F5}"/>
                </a:ext>
              </a:extLst>
            </p:cNvPr>
            <p:cNvCxnSpPr>
              <a:cxnSpLocks/>
              <a:stCxn id="51" idx="0"/>
              <a:endCxn id="41" idx="2"/>
            </p:cNvCxnSpPr>
            <p:nvPr/>
          </p:nvCxnSpPr>
          <p:spPr>
            <a:xfrm flipH="1" flipV="1">
              <a:off x="8303059" y="3085322"/>
              <a:ext cx="121395" cy="292443"/>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950CDDD-8550-FB40-86E4-BA3F2F9B1A15}"/>
                </a:ext>
              </a:extLst>
            </p:cNvPr>
            <p:cNvSpPr txBox="1"/>
            <p:nvPr/>
          </p:nvSpPr>
          <p:spPr>
            <a:xfrm>
              <a:off x="6977782" y="5039725"/>
              <a:ext cx="2481651" cy="1338786"/>
            </a:xfrm>
            <a:prstGeom prst="rect">
              <a:avLst/>
            </a:prstGeom>
            <a:noFill/>
          </p:spPr>
          <p:txBody>
            <a:bodyPr wrap="square" rtlCol="0">
              <a:spAutoFit/>
            </a:bodyPr>
            <a:lstStyle/>
            <a:p>
              <a:pPr algn="ctr"/>
              <a:r>
                <a:rPr lang="en-US">
                  <a:solidFill>
                    <a:schemeClr val="bg1"/>
                  </a:solidFill>
                </a:rPr>
                <a:t>Account</a:t>
              </a:r>
            </a:p>
            <a:p>
              <a:pPr algn="ctr"/>
              <a:r>
                <a:rPr lang="en-US">
                  <a:solidFill>
                    <a:schemeClr val="bg1"/>
                  </a:solidFill>
                </a:rPr>
                <a:t>0x737b…fc91</a:t>
              </a:r>
            </a:p>
            <a:p>
              <a:pPr algn="ctr"/>
              <a:endParaRPr lang="en-US">
                <a:solidFill>
                  <a:schemeClr val="bg1"/>
                </a:solidFill>
              </a:endParaRPr>
            </a:p>
            <a:p>
              <a:pPr algn="ctr"/>
              <a:r>
                <a:rPr lang="en-US">
                  <a:solidFill>
                    <a:schemeClr val="bg1"/>
                  </a:solidFill>
                </a:rPr>
                <a:t>13 ETH</a:t>
              </a:r>
              <a:endParaRPr lang="en-US" dirty="0">
                <a:solidFill>
                  <a:schemeClr val="bg1"/>
                </a:solidFill>
              </a:endParaRPr>
            </a:p>
          </p:txBody>
        </p:sp>
      </p:grpSp>
      <p:sp>
        <p:nvSpPr>
          <p:cNvPr id="57" name="TextBox 56">
            <a:extLst>
              <a:ext uri="{FF2B5EF4-FFF2-40B4-BE49-F238E27FC236}">
                <a16:creationId xmlns:a16="http://schemas.microsoft.com/office/drawing/2014/main" id="{ACF63C6E-F5AE-514D-A3F5-44B3150D7C17}"/>
              </a:ext>
            </a:extLst>
          </p:cNvPr>
          <p:cNvSpPr txBox="1"/>
          <p:nvPr/>
        </p:nvSpPr>
        <p:spPr>
          <a:xfrm>
            <a:off x="8672296" y="314025"/>
            <a:ext cx="3673197" cy="2092881"/>
          </a:xfrm>
          <a:prstGeom prst="rect">
            <a:avLst/>
          </a:prstGeom>
          <a:noFill/>
        </p:spPr>
        <p:txBody>
          <a:bodyPr wrap="square" rtlCol="0">
            <a:spAutoFit/>
          </a:bodyPr>
          <a:lstStyle/>
          <a:p>
            <a:pPr marL="342882" indent="-342882">
              <a:buFont typeface="Arial" panose="020B0604020202020204" pitchFamily="34" charset="0"/>
              <a:buChar char="•"/>
            </a:pPr>
            <a:r>
              <a:rPr lang="en-US" sz="2600" dirty="0"/>
              <a:t>Reconstruct Merkle-Patricia </a:t>
            </a:r>
            <a:r>
              <a:rPr lang="en-US" sz="2600" dirty="0" err="1"/>
              <a:t>trie</a:t>
            </a:r>
            <a:r>
              <a:rPr lang="en-US" sz="2600" dirty="0"/>
              <a:t> from nodes in witness</a:t>
            </a:r>
          </a:p>
          <a:p>
            <a:pPr marL="342882" indent="-342882">
              <a:buFont typeface="Arial" panose="020B0604020202020204" pitchFamily="34" charset="0"/>
              <a:buChar char="•"/>
            </a:pPr>
            <a:r>
              <a:rPr lang="en-US" sz="2600" dirty="0"/>
              <a:t>Apply transaction and block reward</a:t>
            </a:r>
          </a:p>
        </p:txBody>
      </p:sp>
      <p:sp>
        <p:nvSpPr>
          <p:cNvPr id="58" name="Slide Number Placeholder 57">
            <a:extLst>
              <a:ext uri="{FF2B5EF4-FFF2-40B4-BE49-F238E27FC236}">
                <a16:creationId xmlns:a16="http://schemas.microsoft.com/office/drawing/2014/main" id="{8407EE4F-A6FF-DA47-BD91-04FC73FE2BEB}"/>
              </a:ext>
            </a:extLst>
          </p:cNvPr>
          <p:cNvSpPr>
            <a:spLocks noGrp="1"/>
          </p:cNvSpPr>
          <p:nvPr>
            <p:ph type="sldNum" sz="quarter" idx="12"/>
          </p:nvPr>
        </p:nvSpPr>
        <p:spPr/>
        <p:txBody>
          <a:bodyPr/>
          <a:lstStyle/>
          <a:p>
            <a:fld id="{6AAD8B0F-0092-5844-912A-348AA0D900D9}" type="slidenum">
              <a:rPr lang="en-US" smtClean="0"/>
              <a:t>37</a:t>
            </a:fld>
            <a:endParaRPr lang="en-US"/>
          </a:p>
        </p:txBody>
      </p:sp>
    </p:spTree>
    <p:extLst>
      <p:ext uri="{BB962C8B-B14F-4D97-AF65-F5344CB8AC3E}">
        <p14:creationId xmlns:p14="http://schemas.microsoft.com/office/powerpoint/2010/main" val="63327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C867-82B8-9F42-9AA0-576A898156F3}"/>
              </a:ext>
            </a:extLst>
          </p:cNvPr>
          <p:cNvSpPr>
            <a:spLocks noGrp="1"/>
          </p:cNvSpPr>
          <p:nvPr>
            <p:ph type="title"/>
          </p:nvPr>
        </p:nvSpPr>
        <p:spPr/>
        <p:txBody>
          <a:bodyPr/>
          <a:lstStyle/>
          <a:p>
            <a:r>
              <a:rPr lang="en-US" dirty="0"/>
              <a:t>Stateless Clients: Example</a:t>
            </a:r>
          </a:p>
        </p:txBody>
      </p:sp>
      <p:grpSp>
        <p:nvGrpSpPr>
          <p:cNvPr id="55" name="Group 54">
            <a:extLst>
              <a:ext uri="{FF2B5EF4-FFF2-40B4-BE49-F238E27FC236}">
                <a16:creationId xmlns:a16="http://schemas.microsoft.com/office/drawing/2014/main" id="{C304443A-4494-5F45-AD23-82E67E31D7A7}"/>
              </a:ext>
            </a:extLst>
          </p:cNvPr>
          <p:cNvGrpSpPr/>
          <p:nvPr/>
        </p:nvGrpSpPr>
        <p:grpSpPr>
          <a:xfrm>
            <a:off x="1262571" y="1690688"/>
            <a:ext cx="7863840" cy="4873754"/>
            <a:chOff x="382038" y="136961"/>
            <a:chExt cx="8271577" cy="5435936"/>
          </a:xfrm>
        </p:grpSpPr>
        <p:sp>
          <p:nvSpPr>
            <p:cNvPr id="30" name="Freeform 29">
              <a:extLst>
                <a:ext uri="{FF2B5EF4-FFF2-40B4-BE49-F238E27FC236}">
                  <a16:creationId xmlns:a16="http://schemas.microsoft.com/office/drawing/2014/main" id="{79825EFB-EDCA-D544-BEA8-C3908A2DC597}"/>
                </a:ext>
              </a:extLst>
            </p:cNvPr>
            <p:cNvSpPr/>
            <p:nvPr/>
          </p:nvSpPr>
          <p:spPr>
            <a:xfrm>
              <a:off x="6156491" y="2739864"/>
              <a:ext cx="2497124" cy="2833032"/>
            </a:xfrm>
            <a:custGeom>
              <a:avLst/>
              <a:gdLst>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8489 w 2497124"/>
                <a:gd name="connsiteY6" fmla="*/ 1199201 h 2814294"/>
                <a:gd name="connsiteX7" fmla="*/ 0 w 2497124"/>
                <a:gd name="connsiteY7" fmla="*/ 1199195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1200796 h 2814294"/>
                <a:gd name="connsiteX4" fmla="*/ 2490140 w 2497124"/>
                <a:gd name="connsiteY4" fmla="*/ 2814294 h 2814294"/>
                <a:gd name="connsiteX5" fmla="*/ 8489 w 2497124"/>
                <a:gd name="connsiteY5" fmla="*/ 2814294 h 2814294"/>
                <a:gd name="connsiteX6" fmla="*/ 0 w 2497124"/>
                <a:gd name="connsiteY6" fmla="*/ 1199195 h 2814294"/>
                <a:gd name="connsiteX7" fmla="*/ 1316858 w 2497124"/>
                <a:gd name="connsiteY7" fmla="*/ 0 h 2814294"/>
                <a:gd name="connsiteX0" fmla="*/ 1316858 w 2497124"/>
                <a:gd name="connsiteY0" fmla="*/ 0 h 2814294"/>
                <a:gd name="connsiteX1" fmla="*/ 1615670 w 2497124"/>
                <a:gd name="connsiteY1" fmla="*/ 6874 h 2814294"/>
                <a:gd name="connsiteX2" fmla="*/ 2497124 w 2497124"/>
                <a:gd name="connsiteY2" fmla="*/ 1200800 h 2814294"/>
                <a:gd name="connsiteX3" fmla="*/ 2490140 w 2497124"/>
                <a:gd name="connsiteY3" fmla="*/ 2814294 h 2814294"/>
                <a:gd name="connsiteX4" fmla="*/ 8489 w 2497124"/>
                <a:gd name="connsiteY4" fmla="*/ 2814294 h 2814294"/>
                <a:gd name="connsiteX5" fmla="*/ 0 w 2497124"/>
                <a:gd name="connsiteY5" fmla="*/ 1199195 h 2814294"/>
                <a:gd name="connsiteX6" fmla="*/ 1316858 w 2497124"/>
                <a:gd name="connsiteY6" fmla="*/ 0 h 2814294"/>
                <a:gd name="connsiteX0" fmla="*/ 1316858 w 2497124"/>
                <a:gd name="connsiteY0" fmla="*/ 15612 h 2829906"/>
                <a:gd name="connsiteX1" fmla="*/ 1608175 w 2497124"/>
                <a:gd name="connsiteY1" fmla="*/ 0 h 2829906"/>
                <a:gd name="connsiteX2" fmla="*/ 2497124 w 2497124"/>
                <a:gd name="connsiteY2" fmla="*/ 1216412 h 2829906"/>
                <a:gd name="connsiteX3" fmla="*/ 2490140 w 2497124"/>
                <a:gd name="connsiteY3" fmla="*/ 2829906 h 2829906"/>
                <a:gd name="connsiteX4" fmla="*/ 8489 w 2497124"/>
                <a:gd name="connsiteY4" fmla="*/ 2829906 h 2829906"/>
                <a:gd name="connsiteX5" fmla="*/ 0 w 2497124"/>
                <a:gd name="connsiteY5" fmla="*/ 1214807 h 2829906"/>
                <a:gd name="connsiteX6" fmla="*/ 1316858 w 2497124"/>
                <a:gd name="connsiteY6" fmla="*/ 15612 h 2829906"/>
                <a:gd name="connsiteX0" fmla="*/ 1320606 w 2497124"/>
                <a:gd name="connsiteY0" fmla="*/ 0 h 2833032"/>
                <a:gd name="connsiteX1" fmla="*/ 1608175 w 2497124"/>
                <a:gd name="connsiteY1" fmla="*/ 3126 h 2833032"/>
                <a:gd name="connsiteX2" fmla="*/ 2497124 w 2497124"/>
                <a:gd name="connsiteY2" fmla="*/ 1219538 h 2833032"/>
                <a:gd name="connsiteX3" fmla="*/ 2490140 w 2497124"/>
                <a:gd name="connsiteY3" fmla="*/ 2833032 h 2833032"/>
                <a:gd name="connsiteX4" fmla="*/ 8489 w 2497124"/>
                <a:gd name="connsiteY4" fmla="*/ 2833032 h 2833032"/>
                <a:gd name="connsiteX5" fmla="*/ 0 w 2497124"/>
                <a:gd name="connsiteY5" fmla="*/ 1217933 h 2833032"/>
                <a:gd name="connsiteX6" fmla="*/ 1320606 w 2497124"/>
                <a:gd name="connsiteY6" fmla="*/ 0 h 283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124" h="2833032">
                  <a:moveTo>
                    <a:pt x="1320606" y="0"/>
                  </a:moveTo>
                  <a:lnTo>
                    <a:pt x="1608175" y="3126"/>
                  </a:lnTo>
                  <a:lnTo>
                    <a:pt x="2497124" y="1219538"/>
                  </a:lnTo>
                  <a:lnTo>
                    <a:pt x="2490140" y="2833032"/>
                  </a:lnTo>
                  <a:lnTo>
                    <a:pt x="8489" y="2833032"/>
                  </a:lnTo>
                  <a:cubicBezTo>
                    <a:pt x="5659" y="2294666"/>
                    <a:pt x="2830" y="1756299"/>
                    <a:pt x="0" y="1217933"/>
                  </a:cubicBezTo>
                  <a:lnTo>
                    <a:pt x="1320606"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30">
              <a:extLst>
                <a:ext uri="{FF2B5EF4-FFF2-40B4-BE49-F238E27FC236}">
                  <a16:creationId xmlns:a16="http://schemas.microsoft.com/office/drawing/2014/main" id="{29BB8994-A267-E84F-8E15-C4D9E18851B1}"/>
                </a:ext>
              </a:extLst>
            </p:cNvPr>
            <p:cNvSpPr/>
            <p:nvPr/>
          </p:nvSpPr>
          <p:spPr>
            <a:xfrm>
              <a:off x="382038" y="2770701"/>
              <a:ext cx="2490141" cy="2802196"/>
            </a:xfrm>
            <a:custGeom>
              <a:avLst/>
              <a:gdLst>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2725 w 2495619"/>
                <a:gd name="connsiteY10" fmla="*/ 1183461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60350 w 2495619"/>
                <a:gd name="connsiteY10" fmla="*/ 1158061 h 2802196"/>
                <a:gd name="connsiteX11" fmla="*/ 1840719 w 2495619"/>
                <a:gd name="connsiteY11"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1193299 h 2802196"/>
                <a:gd name="connsiteX4" fmla="*/ 2487129 w 2495619"/>
                <a:gd name="connsiteY4" fmla="*/ 2802196 h 2802196"/>
                <a:gd name="connsiteX5" fmla="*/ 5478 w 2495619"/>
                <a:gd name="connsiteY5" fmla="*/ 2802196 h 2802196"/>
                <a:gd name="connsiteX6" fmla="*/ 5478 w 2495619"/>
                <a:gd name="connsiteY6" fmla="*/ 1191703 h 2802196"/>
                <a:gd name="connsiteX7" fmla="*/ 0 w 2495619"/>
                <a:gd name="connsiteY7" fmla="*/ 1191699 h 2802196"/>
                <a:gd name="connsiteX8" fmla="*/ 5478 w 2495619"/>
                <a:gd name="connsiteY8" fmla="*/ 1188153 h 2802196"/>
                <a:gd name="connsiteX9" fmla="*/ 5478 w 2495619"/>
                <a:gd name="connsiteY9" fmla="*/ 1183461 h 2802196"/>
                <a:gd name="connsiteX10" fmla="*/ 1840719 w 2495619"/>
                <a:gd name="connsiteY10"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5478 w 2495619"/>
                <a:gd name="connsiteY8" fmla="*/ 1183461 h 2802196"/>
                <a:gd name="connsiteX9" fmla="*/ 1840719 w 2495619"/>
                <a:gd name="connsiteY9"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5478 w 2495619"/>
                <a:gd name="connsiteY7" fmla="*/ 1188153 h 2802196"/>
                <a:gd name="connsiteX8" fmla="*/ 1840719 w 2495619"/>
                <a:gd name="connsiteY8" fmla="*/ 0 h 2802196"/>
                <a:gd name="connsiteX0" fmla="*/ 1840719 w 2495619"/>
                <a:gd name="connsiteY0" fmla="*/ 0 h 2802196"/>
                <a:gd name="connsiteX1" fmla="*/ 2124361 w 2495619"/>
                <a:gd name="connsiteY1" fmla="*/ 6874 h 2802196"/>
                <a:gd name="connsiteX2" fmla="*/ 2495619 w 2495619"/>
                <a:gd name="connsiteY2" fmla="*/ 1193304 h 2802196"/>
                <a:gd name="connsiteX3" fmla="*/ 2487129 w 2495619"/>
                <a:gd name="connsiteY3" fmla="*/ 2802196 h 2802196"/>
                <a:gd name="connsiteX4" fmla="*/ 5478 w 2495619"/>
                <a:gd name="connsiteY4" fmla="*/ 2802196 h 2802196"/>
                <a:gd name="connsiteX5" fmla="*/ 5478 w 2495619"/>
                <a:gd name="connsiteY5" fmla="*/ 1191703 h 2802196"/>
                <a:gd name="connsiteX6" fmla="*/ 0 w 2495619"/>
                <a:gd name="connsiteY6" fmla="*/ 1191699 h 2802196"/>
                <a:gd name="connsiteX7" fmla="*/ 1840719 w 2495619"/>
                <a:gd name="connsiteY7" fmla="*/ 0 h 2802196"/>
                <a:gd name="connsiteX0" fmla="*/ 1835241 w 2490141"/>
                <a:gd name="connsiteY0" fmla="*/ 0 h 2802196"/>
                <a:gd name="connsiteX1" fmla="*/ 2118883 w 2490141"/>
                <a:gd name="connsiteY1" fmla="*/ 6874 h 2802196"/>
                <a:gd name="connsiteX2" fmla="*/ 2490141 w 2490141"/>
                <a:gd name="connsiteY2" fmla="*/ 1193304 h 2802196"/>
                <a:gd name="connsiteX3" fmla="*/ 2481651 w 2490141"/>
                <a:gd name="connsiteY3" fmla="*/ 2802196 h 2802196"/>
                <a:gd name="connsiteX4" fmla="*/ 0 w 2490141"/>
                <a:gd name="connsiteY4" fmla="*/ 2802196 h 2802196"/>
                <a:gd name="connsiteX5" fmla="*/ 0 w 2490141"/>
                <a:gd name="connsiteY5" fmla="*/ 1191703 h 2802196"/>
                <a:gd name="connsiteX6" fmla="*/ 1835241 w 2490141"/>
                <a:gd name="connsiteY6" fmla="*/ 0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141" h="2802196">
                  <a:moveTo>
                    <a:pt x="1835241" y="0"/>
                  </a:moveTo>
                  <a:lnTo>
                    <a:pt x="2118883" y="6874"/>
                  </a:lnTo>
                  <a:lnTo>
                    <a:pt x="2490141" y="1193304"/>
                  </a:lnTo>
                  <a:lnTo>
                    <a:pt x="2481651" y="2802196"/>
                  </a:lnTo>
                  <a:lnTo>
                    <a:pt x="0" y="2802196"/>
                  </a:lnTo>
                  <a:lnTo>
                    <a:pt x="0" y="1191703"/>
                  </a:lnTo>
                  <a:lnTo>
                    <a:pt x="1835241"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31">
              <a:extLst>
                <a:ext uri="{FF2B5EF4-FFF2-40B4-BE49-F238E27FC236}">
                  <a16:creationId xmlns:a16="http://schemas.microsoft.com/office/drawing/2014/main" id="{693624DF-A693-194A-8A50-6626394B1662}"/>
                </a:ext>
              </a:extLst>
            </p:cNvPr>
            <p:cNvSpPr/>
            <p:nvPr/>
          </p:nvSpPr>
          <p:spPr>
            <a:xfrm>
              <a:off x="3273511" y="2754856"/>
              <a:ext cx="2493515" cy="2818041"/>
            </a:xfrm>
            <a:custGeom>
              <a:avLst/>
              <a:gdLst>
                <a:gd name="connsiteX0" fmla="*/ 484109 w 2495619"/>
                <a:gd name="connsiteY0" fmla="*/ 0 h 2799304"/>
                <a:gd name="connsiteX1" fmla="*/ 797732 w 2495619"/>
                <a:gd name="connsiteY1" fmla="*/ 6874 h 2799304"/>
                <a:gd name="connsiteX2" fmla="*/ 2495619 w 2495619"/>
                <a:gd name="connsiteY2" fmla="*/ 1185809 h 2799304"/>
                <a:gd name="connsiteX3" fmla="*/ 2483755 w 2495619"/>
                <a:gd name="connsiteY3" fmla="*/ 1185802 h 2799304"/>
                <a:gd name="connsiteX4" fmla="*/ 2483755 w 2495619"/>
                <a:gd name="connsiteY4" fmla="*/ 2799304 h 2799304"/>
                <a:gd name="connsiteX5" fmla="*/ 2104 w 2495619"/>
                <a:gd name="connsiteY5" fmla="*/ 2799304 h 2799304"/>
                <a:gd name="connsiteX6" fmla="*/ 2104 w 2495619"/>
                <a:gd name="connsiteY6" fmla="*/ 1184206 h 2799304"/>
                <a:gd name="connsiteX7" fmla="*/ 0 w 2495619"/>
                <a:gd name="connsiteY7" fmla="*/ 1184204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1185802 h 2799304"/>
                <a:gd name="connsiteX4" fmla="*/ 2481651 w 2493515"/>
                <a:gd name="connsiteY4" fmla="*/ 2799304 h 2799304"/>
                <a:gd name="connsiteX5" fmla="*/ 0 w 2493515"/>
                <a:gd name="connsiteY5" fmla="*/ 2799304 h 2799304"/>
                <a:gd name="connsiteX6" fmla="*/ 0 w 2493515"/>
                <a:gd name="connsiteY6" fmla="*/ 1184206 h 2799304"/>
                <a:gd name="connsiteX7" fmla="*/ 482005 w 2493515"/>
                <a:gd name="connsiteY7" fmla="*/ 0 h 2799304"/>
                <a:gd name="connsiteX0" fmla="*/ 482005 w 2493515"/>
                <a:gd name="connsiteY0" fmla="*/ 0 h 2799304"/>
                <a:gd name="connsiteX1" fmla="*/ 795628 w 2493515"/>
                <a:gd name="connsiteY1" fmla="*/ 6874 h 2799304"/>
                <a:gd name="connsiteX2" fmla="*/ 2493515 w 2493515"/>
                <a:gd name="connsiteY2" fmla="*/ 1185809 h 2799304"/>
                <a:gd name="connsiteX3" fmla="*/ 2481651 w 2493515"/>
                <a:gd name="connsiteY3" fmla="*/ 2799304 h 2799304"/>
                <a:gd name="connsiteX4" fmla="*/ 0 w 2493515"/>
                <a:gd name="connsiteY4" fmla="*/ 2799304 h 2799304"/>
                <a:gd name="connsiteX5" fmla="*/ 0 w 2493515"/>
                <a:gd name="connsiteY5" fmla="*/ 1184206 h 2799304"/>
                <a:gd name="connsiteX6" fmla="*/ 482005 w 2493515"/>
                <a:gd name="connsiteY6" fmla="*/ 0 h 2799304"/>
                <a:gd name="connsiteX0" fmla="*/ 482005 w 2493515"/>
                <a:gd name="connsiteY0" fmla="*/ 11864 h 2811168"/>
                <a:gd name="connsiteX1" fmla="*/ 791880 w 2493515"/>
                <a:gd name="connsiteY1" fmla="*/ 0 h 2811168"/>
                <a:gd name="connsiteX2" fmla="*/ 2493515 w 2493515"/>
                <a:gd name="connsiteY2" fmla="*/ 1197673 h 2811168"/>
                <a:gd name="connsiteX3" fmla="*/ 2481651 w 2493515"/>
                <a:gd name="connsiteY3" fmla="*/ 2811168 h 2811168"/>
                <a:gd name="connsiteX4" fmla="*/ 0 w 2493515"/>
                <a:gd name="connsiteY4" fmla="*/ 2811168 h 2811168"/>
                <a:gd name="connsiteX5" fmla="*/ 0 w 2493515"/>
                <a:gd name="connsiteY5" fmla="*/ 1196070 h 2811168"/>
                <a:gd name="connsiteX6" fmla="*/ 482005 w 2493515"/>
                <a:gd name="connsiteY6" fmla="*/ 11864 h 2811168"/>
                <a:gd name="connsiteX0" fmla="*/ 485753 w 2493515"/>
                <a:gd name="connsiteY0" fmla="*/ 0 h 2818041"/>
                <a:gd name="connsiteX1" fmla="*/ 791880 w 2493515"/>
                <a:gd name="connsiteY1" fmla="*/ 6873 h 2818041"/>
                <a:gd name="connsiteX2" fmla="*/ 2493515 w 2493515"/>
                <a:gd name="connsiteY2" fmla="*/ 1204546 h 2818041"/>
                <a:gd name="connsiteX3" fmla="*/ 2481651 w 2493515"/>
                <a:gd name="connsiteY3" fmla="*/ 2818041 h 2818041"/>
                <a:gd name="connsiteX4" fmla="*/ 0 w 2493515"/>
                <a:gd name="connsiteY4" fmla="*/ 2818041 h 2818041"/>
                <a:gd name="connsiteX5" fmla="*/ 0 w 2493515"/>
                <a:gd name="connsiteY5" fmla="*/ 1202943 h 2818041"/>
                <a:gd name="connsiteX6" fmla="*/ 485753 w 2493515"/>
                <a:gd name="connsiteY6" fmla="*/ 0 h 281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515" h="2818041">
                  <a:moveTo>
                    <a:pt x="485753" y="0"/>
                  </a:moveTo>
                  <a:lnTo>
                    <a:pt x="791880" y="6873"/>
                  </a:lnTo>
                  <a:lnTo>
                    <a:pt x="2493515" y="1204546"/>
                  </a:lnTo>
                  <a:cubicBezTo>
                    <a:pt x="2489560" y="1742378"/>
                    <a:pt x="2485606" y="2280209"/>
                    <a:pt x="2481651" y="2818041"/>
                  </a:cubicBezTo>
                  <a:lnTo>
                    <a:pt x="0" y="2818041"/>
                  </a:lnTo>
                  <a:lnTo>
                    <a:pt x="0" y="1202943"/>
                  </a:lnTo>
                  <a:lnTo>
                    <a:pt x="485753" y="0"/>
                  </a:lnTo>
                  <a:close/>
                </a:path>
              </a:pathLst>
            </a:custGeom>
            <a:gradFill>
              <a:gsLst>
                <a:gs pos="98000">
                  <a:schemeClr val="accent1"/>
                </a:gs>
                <a:gs pos="75000">
                  <a:schemeClr val="accent1">
                    <a:lumMod val="97000"/>
                    <a:lumOff val="3000"/>
                  </a:schemeClr>
                </a:gs>
                <a:gs pos="0">
                  <a:srgbClr val="2B4E89"/>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ounded Rectangle 32">
              <a:extLst>
                <a:ext uri="{FF2B5EF4-FFF2-40B4-BE49-F238E27FC236}">
                  <a16:creationId xmlns:a16="http://schemas.microsoft.com/office/drawing/2014/main" id="{59ACF93C-647E-004C-AE6C-16A2D7695D08}"/>
                </a:ext>
              </a:extLst>
            </p:cNvPr>
            <p:cNvSpPr/>
            <p:nvPr/>
          </p:nvSpPr>
          <p:spPr>
            <a:xfrm>
              <a:off x="4096237" y="136961"/>
              <a:ext cx="4079713" cy="42859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hash: 0xa34c…2f55</a:t>
              </a:r>
            </a:p>
          </p:txBody>
        </p:sp>
        <p:sp>
          <p:nvSpPr>
            <p:cNvPr id="34" name="TextBox 33">
              <a:extLst>
                <a:ext uri="{FF2B5EF4-FFF2-40B4-BE49-F238E27FC236}">
                  <a16:creationId xmlns:a16="http://schemas.microsoft.com/office/drawing/2014/main" id="{996FAADD-5821-7741-B9E7-8B0195393062}"/>
                </a:ext>
              </a:extLst>
            </p:cNvPr>
            <p:cNvSpPr txBox="1"/>
            <p:nvPr/>
          </p:nvSpPr>
          <p:spPr>
            <a:xfrm>
              <a:off x="382038" y="4040657"/>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0x1354…f78b</a:t>
              </a:r>
            </a:p>
            <a:p>
              <a:pPr algn="ctr"/>
              <a:endParaRPr lang="en-US" dirty="0">
                <a:solidFill>
                  <a:schemeClr val="bg1"/>
                </a:solidFill>
              </a:endParaRPr>
            </a:p>
            <a:p>
              <a:pPr algn="ctr"/>
              <a:r>
                <a:rPr lang="en-US" dirty="0">
                  <a:solidFill>
                    <a:schemeClr val="bg1"/>
                  </a:solidFill>
                </a:rPr>
                <a:t>90 ETH</a:t>
              </a:r>
            </a:p>
          </p:txBody>
        </p:sp>
        <p:sp>
          <p:nvSpPr>
            <p:cNvPr id="35" name="Rounded Rectangle 34">
              <a:extLst>
                <a:ext uri="{FF2B5EF4-FFF2-40B4-BE49-F238E27FC236}">
                  <a16:creationId xmlns:a16="http://schemas.microsoft.com/office/drawing/2014/main" id="{81D9C190-D4C2-764D-821C-2C10B5EF38A1}"/>
                </a:ext>
              </a:extLst>
            </p:cNvPr>
            <p:cNvSpPr/>
            <p:nvPr/>
          </p:nvSpPr>
          <p:spPr>
            <a:xfrm>
              <a:off x="3074776" y="1019437"/>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ounded Rectangle 35">
              <a:extLst>
                <a:ext uri="{FF2B5EF4-FFF2-40B4-BE49-F238E27FC236}">
                  <a16:creationId xmlns:a16="http://schemas.microsoft.com/office/drawing/2014/main" id="{789E0BD3-8CFD-7E40-BD5A-A88BB7F91E50}"/>
                </a:ext>
              </a:extLst>
            </p:cNvPr>
            <p:cNvSpPr/>
            <p:nvPr/>
          </p:nvSpPr>
          <p:spPr>
            <a:xfrm>
              <a:off x="4106563" y="1019437"/>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ounded Rectangle 36">
              <a:extLst>
                <a:ext uri="{FF2B5EF4-FFF2-40B4-BE49-F238E27FC236}">
                  <a16:creationId xmlns:a16="http://schemas.microsoft.com/office/drawing/2014/main" id="{3C317300-E89D-C34A-ABCF-339FFD6B9FC6}"/>
                </a:ext>
              </a:extLst>
            </p:cNvPr>
            <p:cNvSpPr/>
            <p:nvPr/>
          </p:nvSpPr>
          <p:spPr>
            <a:xfrm>
              <a:off x="6170137" y="1019415"/>
              <a:ext cx="914400" cy="3560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ounded Rectangle 37">
              <a:extLst>
                <a:ext uri="{FF2B5EF4-FFF2-40B4-BE49-F238E27FC236}">
                  <a16:creationId xmlns:a16="http://schemas.microsoft.com/office/drawing/2014/main" id="{47910D56-86AD-5044-8121-072F7787C67E}"/>
                </a:ext>
              </a:extLst>
            </p:cNvPr>
            <p:cNvSpPr/>
            <p:nvPr/>
          </p:nvSpPr>
          <p:spPr>
            <a:xfrm>
              <a:off x="1978114"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ounded Rectangle 38">
              <a:extLst>
                <a:ext uri="{FF2B5EF4-FFF2-40B4-BE49-F238E27FC236}">
                  <a16:creationId xmlns:a16="http://schemas.microsoft.com/office/drawing/2014/main" id="{49D2CCD9-131A-5B46-AF9A-CDAEE44EFC5A}"/>
                </a:ext>
              </a:extLst>
            </p:cNvPr>
            <p:cNvSpPr/>
            <p:nvPr/>
          </p:nvSpPr>
          <p:spPr>
            <a:xfrm>
              <a:off x="3677163"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Rounded Rectangle 39">
              <a:extLst>
                <a:ext uri="{FF2B5EF4-FFF2-40B4-BE49-F238E27FC236}">
                  <a16:creationId xmlns:a16="http://schemas.microsoft.com/office/drawing/2014/main" id="{8A5BE076-A96C-AB4B-8FA5-E7601E0902D6}"/>
                </a:ext>
              </a:extLst>
            </p:cNvPr>
            <p:cNvSpPr/>
            <p:nvPr/>
          </p:nvSpPr>
          <p:spPr>
            <a:xfrm>
              <a:off x="7147357" y="1707368"/>
              <a:ext cx="68580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1" name="Straight Connector 40">
              <a:extLst>
                <a:ext uri="{FF2B5EF4-FFF2-40B4-BE49-F238E27FC236}">
                  <a16:creationId xmlns:a16="http://schemas.microsoft.com/office/drawing/2014/main" id="{C96EE37B-A20A-F644-ABAD-6D114FA15E84}"/>
                </a:ext>
              </a:extLst>
            </p:cNvPr>
            <p:cNvCxnSpPr>
              <a:cxnSpLocks/>
              <a:stCxn id="35" idx="0"/>
              <a:endCxn id="33" idx="2"/>
            </p:cNvCxnSpPr>
            <p:nvPr/>
          </p:nvCxnSpPr>
          <p:spPr>
            <a:xfrm flipV="1">
              <a:off x="3531976" y="565560"/>
              <a:ext cx="2604116"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3EF0D0-8F48-2C4F-A000-27E5E2D8BB2D}"/>
                </a:ext>
              </a:extLst>
            </p:cNvPr>
            <p:cNvCxnSpPr>
              <a:cxnSpLocks/>
              <a:stCxn id="36" idx="0"/>
              <a:endCxn id="33" idx="2"/>
            </p:cNvCxnSpPr>
            <p:nvPr/>
          </p:nvCxnSpPr>
          <p:spPr>
            <a:xfrm flipV="1">
              <a:off x="4563765" y="565560"/>
              <a:ext cx="1572329" cy="453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E57BE2-6F16-7642-89BC-FF28437A9989}"/>
                </a:ext>
              </a:extLst>
            </p:cNvPr>
            <p:cNvCxnSpPr>
              <a:cxnSpLocks/>
              <a:stCxn id="37" idx="0"/>
              <a:endCxn id="33" idx="2"/>
            </p:cNvCxnSpPr>
            <p:nvPr/>
          </p:nvCxnSpPr>
          <p:spPr>
            <a:xfrm flipH="1" flipV="1">
              <a:off x="6136094" y="565560"/>
              <a:ext cx="491245" cy="45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188FDB-E0A2-2941-9300-9F6E8FD3537F}"/>
                </a:ext>
              </a:extLst>
            </p:cNvPr>
            <p:cNvCxnSpPr>
              <a:cxnSpLocks/>
              <a:stCxn id="38" idx="0"/>
              <a:endCxn id="35" idx="2"/>
            </p:cNvCxnSpPr>
            <p:nvPr/>
          </p:nvCxnSpPr>
          <p:spPr>
            <a:xfrm flipV="1">
              <a:off x="2321014" y="1375458"/>
              <a:ext cx="1210962"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057E18C-ECB9-E748-AD21-B052C63D606D}"/>
                </a:ext>
              </a:extLst>
            </p:cNvPr>
            <p:cNvCxnSpPr>
              <a:cxnSpLocks/>
              <a:stCxn id="39" idx="0"/>
              <a:endCxn id="36" idx="2"/>
            </p:cNvCxnSpPr>
            <p:nvPr/>
          </p:nvCxnSpPr>
          <p:spPr>
            <a:xfrm flipV="1">
              <a:off x="4020063" y="1375458"/>
              <a:ext cx="543700" cy="33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16C7A6-DE1D-D44F-A31B-6B6956576165}"/>
                </a:ext>
              </a:extLst>
            </p:cNvPr>
            <p:cNvCxnSpPr>
              <a:cxnSpLocks/>
              <a:stCxn id="40" idx="0"/>
              <a:endCxn id="37" idx="2"/>
            </p:cNvCxnSpPr>
            <p:nvPr/>
          </p:nvCxnSpPr>
          <p:spPr>
            <a:xfrm flipH="1" flipV="1">
              <a:off x="6627337" y="1375436"/>
              <a:ext cx="862920" cy="331932"/>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C8CE364-D994-504B-BA2D-6B19ECCDAF96}"/>
                </a:ext>
              </a:extLst>
            </p:cNvPr>
            <p:cNvSpPr txBox="1"/>
            <p:nvPr/>
          </p:nvSpPr>
          <p:spPr>
            <a:xfrm>
              <a:off x="3273511" y="4040660"/>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0x298a…e3b1</a:t>
              </a:r>
            </a:p>
            <a:p>
              <a:pPr algn="ctr"/>
              <a:endParaRPr lang="en-US" dirty="0">
                <a:solidFill>
                  <a:schemeClr val="bg1"/>
                </a:solidFill>
              </a:endParaRPr>
            </a:p>
            <a:p>
              <a:pPr algn="ctr"/>
              <a:r>
                <a:rPr lang="en-US" dirty="0">
                  <a:solidFill>
                    <a:schemeClr val="bg1"/>
                  </a:solidFill>
                </a:rPr>
                <a:t>11 ETH</a:t>
              </a:r>
            </a:p>
          </p:txBody>
        </p:sp>
        <p:sp>
          <p:nvSpPr>
            <p:cNvPr id="48" name="Rounded Rectangle 47">
              <a:extLst>
                <a:ext uri="{FF2B5EF4-FFF2-40B4-BE49-F238E27FC236}">
                  <a16:creationId xmlns:a16="http://schemas.microsoft.com/office/drawing/2014/main" id="{A82C5822-91D1-0E48-A6DF-B5DAD746D360}"/>
                </a:ext>
              </a:extLst>
            </p:cNvPr>
            <p:cNvSpPr/>
            <p:nvPr/>
          </p:nvSpPr>
          <p:spPr>
            <a:xfrm>
              <a:off x="2174401" y="2389358"/>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Rounded Rectangle 48">
              <a:extLst>
                <a:ext uri="{FF2B5EF4-FFF2-40B4-BE49-F238E27FC236}">
                  <a16:creationId xmlns:a16="http://schemas.microsoft.com/office/drawing/2014/main" id="{839C7882-959C-7647-A2B6-68BD6C92BC9F}"/>
                </a:ext>
              </a:extLst>
            </p:cNvPr>
            <p:cNvSpPr/>
            <p:nvPr/>
          </p:nvSpPr>
          <p:spPr>
            <a:xfrm>
              <a:off x="3730475" y="2384118"/>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ounded Rectangle 49">
              <a:extLst>
                <a:ext uri="{FF2B5EF4-FFF2-40B4-BE49-F238E27FC236}">
                  <a16:creationId xmlns:a16="http://schemas.microsoft.com/office/drawing/2014/main" id="{E58B626F-770C-6F42-9B53-DDC680B89FCE}"/>
                </a:ext>
              </a:extLst>
            </p:cNvPr>
            <p:cNvSpPr/>
            <p:nvPr/>
          </p:nvSpPr>
          <p:spPr>
            <a:xfrm>
              <a:off x="7428772" y="2378697"/>
              <a:ext cx="365760" cy="3788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1" name="Straight Connector 50">
              <a:extLst>
                <a:ext uri="{FF2B5EF4-FFF2-40B4-BE49-F238E27FC236}">
                  <a16:creationId xmlns:a16="http://schemas.microsoft.com/office/drawing/2014/main" id="{8DE6DF33-4E75-4B4D-B16D-AF994B0A26E2}"/>
                </a:ext>
              </a:extLst>
            </p:cNvPr>
            <p:cNvCxnSpPr>
              <a:cxnSpLocks/>
              <a:stCxn id="48" idx="0"/>
              <a:endCxn id="38" idx="2"/>
            </p:cNvCxnSpPr>
            <p:nvPr/>
          </p:nvCxnSpPr>
          <p:spPr>
            <a:xfrm flipH="1" flipV="1">
              <a:off x="2321014" y="2086254"/>
              <a:ext cx="36267" cy="30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EA2709-88FC-E044-8146-3E6491E5B15F}"/>
                </a:ext>
              </a:extLst>
            </p:cNvPr>
            <p:cNvCxnSpPr>
              <a:cxnSpLocks/>
              <a:stCxn id="49" idx="0"/>
              <a:endCxn id="39" idx="2"/>
            </p:cNvCxnSpPr>
            <p:nvPr/>
          </p:nvCxnSpPr>
          <p:spPr>
            <a:xfrm flipV="1">
              <a:off x="3913355" y="2086254"/>
              <a:ext cx="106708" cy="29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D43884C-C7C7-A142-A894-24EE0E5FDCA2}"/>
                </a:ext>
              </a:extLst>
            </p:cNvPr>
            <p:cNvCxnSpPr>
              <a:cxnSpLocks/>
              <a:stCxn id="50" idx="0"/>
              <a:endCxn id="40" idx="2"/>
            </p:cNvCxnSpPr>
            <p:nvPr/>
          </p:nvCxnSpPr>
          <p:spPr>
            <a:xfrm flipH="1" flipV="1">
              <a:off x="7490259" y="2086256"/>
              <a:ext cx="121395" cy="292443"/>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99A9042-6D5C-C549-A2FA-4ACFAD6F557D}"/>
                </a:ext>
              </a:extLst>
            </p:cNvPr>
            <p:cNvSpPr txBox="1"/>
            <p:nvPr/>
          </p:nvSpPr>
          <p:spPr>
            <a:xfrm>
              <a:off x="6164982" y="4040659"/>
              <a:ext cx="2481651" cy="1338786"/>
            </a:xfrm>
            <a:prstGeom prst="rect">
              <a:avLst/>
            </a:prstGeom>
            <a:noFill/>
          </p:spPr>
          <p:txBody>
            <a:bodyPr wrap="square" rtlCol="0">
              <a:spAutoFit/>
            </a:bodyPr>
            <a:lstStyle/>
            <a:p>
              <a:pPr algn="ctr"/>
              <a:r>
                <a:rPr lang="en-US" dirty="0">
                  <a:solidFill>
                    <a:schemeClr val="bg1"/>
                  </a:solidFill>
                </a:rPr>
                <a:t>Account</a:t>
              </a:r>
            </a:p>
            <a:p>
              <a:pPr algn="ctr"/>
              <a:r>
                <a:rPr lang="en-US" dirty="0">
                  <a:solidFill>
                    <a:schemeClr val="bg1"/>
                  </a:solidFill>
                </a:rPr>
                <a:t>0x737b…fc91</a:t>
              </a:r>
            </a:p>
            <a:p>
              <a:pPr algn="ctr"/>
              <a:endParaRPr lang="en-US" dirty="0">
                <a:solidFill>
                  <a:schemeClr val="bg1"/>
                </a:solidFill>
              </a:endParaRPr>
            </a:p>
            <a:p>
              <a:pPr algn="ctr"/>
              <a:r>
                <a:rPr lang="en-US" dirty="0">
                  <a:solidFill>
                    <a:schemeClr val="bg1"/>
                  </a:solidFill>
                </a:rPr>
                <a:t>18 ETH</a:t>
              </a:r>
            </a:p>
          </p:txBody>
        </p:sp>
      </p:grpSp>
      <p:sp>
        <p:nvSpPr>
          <p:cNvPr id="56" name="TextBox 55">
            <a:extLst>
              <a:ext uri="{FF2B5EF4-FFF2-40B4-BE49-F238E27FC236}">
                <a16:creationId xmlns:a16="http://schemas.microsoft.com/office/drawing/2014/main" id="{2B240653-3BAD-7E40-8074-C1E0CE1EB544}"/>
              </a:ext>
            </a:extLst>
          </p:cNvPr>
          <p:cNvSpPr txBox="1"/>
          <p:nvPr/>
        </p:nvSpPr>
        <p:spPr>
          <a:xfrm>
            <a:off x="316949" y="1582023"/>
            <a:ext cx="3304944" cy="830997"/>
          </a:xfrm>
          <a:prstGeom prst="rect">
            <a:avLst/>
          </a:prstGeom>
          <a:noFill/>
        </p:spPr>
        <p:txBody>
          <a:bodyPr wrap="none" rtlCol="0">
            <a:spAutoFit/>
          </a:bodyPr>
          <a:lstStyle/>
          <a:p>
            <a:r>
              <a:rPr lang="en-US" sz="2400" dirty="0"/>
              <a:t>State root hash matches!</a:t>
            </a:r>
          </a:p>
          <a:p>
            <a:r>
              <a:rPr lang="en-US" sz="2400" dirty="0"/>
              <a:t>Block is verified</a:t>
            </a:r>
          </a:p>
        </p:txBody>
      </p:sp>
      <p:sp>
        <p:nvSpPr>
          <p:cNvPr id="57" name="Slide Number Placeholder 56">
            <a:extLst>
              <a:ext uri="{FF2B5EF4-FFF2-40B4-BE49-F238E27FC236}">
                <a16:creationId xmlns:a16="http://schemas.microsoft.com/office/drawing/2014/main" id="{5C71A335-D205-9240-9322-19FF264F0513}"/>
              </a:ext>
            </a:extLst>
          </p:cNvPr>
          <p:cNvSpPr>
            <a:spLocks noGrp="1"/>
          </p:cNvSpPr>
          <p:nvPr>
            <p:ph type="sldNum" sz="quarter" idx="12"/>
          </p:nvPr>
        </p:nvSpPr>
        <p:spPr/>
        <p:txBody>
          <a:bodyPr/>
          <a:lstStyle/>
          <a:p>
            <a:fld id="{6AAD8B0F-0092-5844-912A-348AA0D900D9}" type="slidenum">
              <a:rPr lang="en-US" smtClean="0"/>
              <a:t>38</a:t>
            </a:fld>
            <a:endParaRPr lang="en-US"/>
          </a:p>
        </p:txBody>
      </p:sp>
      <p:pic>
        <p:nvPicPr>
          <p:cNvPr id="58" name="Content Placeholder 4">
            <a:extLst>
              <a:ext uri="{FF2B5EF4-FFF2-40B4-BE49-F238E27FC236}">
                <a16:creationId xmlns:a16="http://schemas.microsoft.com/office/drawing/2014/main" id="{6543D491-D4DE-DC4E-8AFC-EA40165554B2}"/>
              </a:ext>
            </a:extLst>
          </p:cNvPr>
          <p:cNvPicPr>
            <a:picLocks noChangeAspect="1"/>
          </p:cNvPicPr>
          <p:nvPr/>
        </p:nvPicPr>
        <p:blipFill rotWithShape="1">
          <a:blip r:embed="rId3"/>
          <a:srcRect l="5203" t="2455" r="5689" b="3041"/>
          <a:stretch/>
        </p:blipFill>
        <p:spPr>
          <a:xfrm>
            <a:off x="9496679" y="3962557"/>
            <a:ext cx="2229748" cy="2304303"/>
          </a:xfrm>
          <a:prstGeom prst="rect">
            <a:avLst/>
          </a:prstGeom>
        </p:spPr>
      </p:pic>
      <p:sp>
        <p:nvSpPr>
          <p:cNvPr id="59" name="Rounded Rectangle 58">
            <a:extLst>
              <a:ext uri="{FF2B5EF4-FFF2-40B4-BE49-F238E27FC236}">
                <a16:creationId xmlns:a16="http://schemas.microsoft.com/office/drawing/2014/main" id="{7AF104D7-8F84-394A-B94C-D465E3BDBD7D}"/>
              </a:ext>
            </a:extLst>
          </p:cNvPr>
          <p:cNvSpPr/>
          <p:nvPr/>
        </p:nvSpPr>
        <p:spPr>
          <a:xfrm>
            <a:off x="8862976" y="1660983"/>
            <a:ext cx="3027273" cy="41398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State root: 0xa34c…2f55</a:t>
            </a:r>
          </a:p>
        </p:txBody>
      </p:sp>
      <p:cxnSp>
        <p:nvCxnSpPr>
          <p:cNvPr id="4" name="Curved Connector 3">
            <a:extLst>
              <a:ext uri="{FF2B5EF4-FFF2-40B4-BE49-F238E27FC236}">
                <a16:creationId xmlns:a16="http://schemas.microsoft.com/office/drawing/2014/main" id="{675C19F5-C788-AA45-901B-256617CBDB09}"/>
              </a:ext>
            </a:extLst>
          </p:cNvPr>
          <p:cNvCxnSpPr>
            <a:cxnSpLocks/>
          </p:cNvCxnSpPr>
          <p:nvPr/>
        </p:nvCxnSpPr>
        <p:spPr>
          <a:xfrm rot="16200000" flipV="1">
            <a:off x="9942907" y="3024187"/>
            <a:ext cx="2467183" cy="747719"/>
          </a:xfrm>
          <a:prstGeom prst="curvedConnector3">
            <a:avLst>
              <a:gd name="adj1" fmla="val 5000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714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3BE1-E745-F94B-8D2F-8A873FBEAC4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8905862-F593-184D-A57F-F05C382DB3FF}"/>
              </a:ext>
            </a:extLst>
          </p:cNvPr>
          <p:cNvSpPr>
            <a:spLocks noGrp="1"/>
          </p:cNvSpPr>
          <p:nvPr>
            <p:ph idx="1"/>
          </p:nvPr>
        </p:nvSpPr>
        <p:spPr/>
        <p:txBody>
          <a:bodyPr/>
          <a:lstStyle/>
          <a:p>
            <a:r>
              <a:rPr lang="en-US" dirty="0"/>
              <a:t>I implemented Stateless Clients in Parity</a:t>
            </a:r>
          </a:p>
          <a:p>
            <a:pPr lvl="1"/>
            <a:r>
              <a:rPr lang="en-US" dirty="0"/>
              <a:t>Parity: Ethereum client implementation written in Rust</a:t>
            </a:r>
            <a:br>
              <a:rPr lang="en-US" dirty="0"/>
            </a:br>
            <a:endParaRPr lang="en-US" dirty="0"/>
          </a:p>
          <a:p>
            <a:r>
              <a:rPr lang="en-US" dirty="0"/>
              <a:t>6000 Lines of code changed (+3500 -2500)</a:t>
            </a:r>
          </a:p>
          <a:p>
            <a:pPr lvl="1"/>
            <a:endParaRPr lang="en-US" dirty="0"/>
          </a:p>
        </p:txBody>
      </p:sp>
      <p:pic>
        <p:nvPicPr>
          <p:cNvPr id="4" name="Picture 3">
            <a:extLst>
              <a:ext uri="{FF2B5EF4-FFF2-40B4-BE49-F238E27FC236}">
                <a16:creationId xmlns:a16="http://schemas.microsoft.com/office/drawing/2014/main" id="{6F8D7A03-B509-C346-B0C6-A77EB3440A79}"/>
              </a:ext>
            </a:extLst>
          </p:cNvPr>
          <p:cNvPicPr>
            <a:picLocks noChangeAspect="1"/>
          </p:cNvPicPr>
          <p:nvPr/>
        </p:nvPicPr>
        <p:blipFill>
          <a:blip r:embed="rId3"/>
          <a:stretch>
            <a:fillRect/>
          </a:stretch>
        </p:blipFill>
        <p:spPr>
          <a:xfrm>
            <a:off x="838201" y="3736731"/>
            <a:ext cx="7084483" cy="2753592"/>
          </a:xfrm>
          <a:prstGeom prst="rect">
            <a:avLst/>
          </a:prstGeom>
        </p:spPr>
      </p:pic>
      <p:sp>
        <p:nvSpPr>
          <p:cNvPr id="5" name="Slide Number Placeholder 4">
            <a:extLst>
              <a:ext uri="{FF2B5EF4-FFF2-40B4-BE49-F238E27FC236}">
                <a16:creationId xmlns:a16="http://schemas.microsoft.com/office/drawing/2014/main" id="{F9F5A229-7BF8-F044-A769-07D3594AAC47}"/>
              </a:ext>
            </a:extLst>
          </p:cNvPr>
          <p:cNvSpPr>
            <a:spLocks noGrp="1"/>
          </p:cNvSpPr>
          <p:nvPr>
            <p:ph type="sldNum" sz="quarter" idx="12"/>
          </p:nvPr>
        </p:nvSpPr>
        <p:spPr/>
        <p:txBody>
          <a:bodyPr/>
          <a:lstStyle/>
          <a:p>
            <a:fld id="{6AAD8B0F-0092-5844-912A-348AA0D900D9}" type="slidenum">
              <a:rPr lang="en-US" smtClean="0"/>
              <a:t>39</a:t>
            </a:fld>
            <a:endParaRPr lang="en-US"/>
          </a:p>
        </p:txBody>
      </p:sp>
      <p:pic>
        <p:nvPicPr>
          <p:cNvPr id="6" name="Picture 5">
            <a:extLst>
              <a:ext uri="{FF2B5EF4-FFF2-40B4-BE49-F238E27FC236}">
                <a16:creationId xmlns:a16="http://schemas.microsoft.com/office/drawing/2014/main" id="{BA7177F2-AE3B-9448-983B-BF38D62BEB75}"/>
              </a:ext>
            </a:extLst>
          </p:cNvPr>
          <p:cNvPicPr>
            <a:picLocks noChangeAspect="1"/>
          </p:cNvPicPr>
          <p:nvPr/>
        </p:nvPicPr>
        <p:blipFill>
          <a:blip r:embed="rId4"/>
          <a:stretch>
            <a:fillRect/>
          </a:stretch>
        </p:blipFill>
        <p:spPr>
          <a:xfrm>
            <a:off x="8749750" y="4117423"/>
            <a:ext cx="2604052" cy="2604052"/>
          </a:xfrm>
          <a:prstGeom prst="rect">
            <a:avLst/>
          </a:prstGeom>
        </p:spPr>
      </p:pic>
    </p:spTree>
    <p:extLst>
      <p:ext uri="{BB962C8B-B14F-4D97-AF65-F5344CB8AC3E}">
        <p14:creationId xmlns:p14="http://schemas.microsoft.com/office/powerpoint/2010/main" val="310792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5C48-2676-F949-8F90-D0FFD37CC5AC}"/>
              </a:ext>
            </a:extLst>
          </p:cNvPr>
          <p:cNvSpPr>
            <a:spLocks noGrp="1"/>
          </p:cNvSpPr>
          <p:nvPr>
            <p:ph type="title"/>
          </p:nvPr>
        </p:nvSpPr>
        <p:spPr/>
        <p:txBody>
          <a:bodyPr/>
          <a:lstStyle/>
          <a:p>
            <a:r>
              <a:rPr lang="en-US" dirty="0"/>
              <a:t>Ethereum</a:t>
            </a:r>
          </a:p>
        </p:txBody>
      </p:sp>
      <p:sp>
        <p:nvSpPr>
          <p:cNvPr id="3" name="Content Placeholder 2">
            <a:extLst>
              <a:ext uri="{FF2B5EF4-FFF2-40B4-BE49-F238E27FC236}">
                <a16:creationId xmlns:a16="http://schemas.microsoft.com/office/drawing/2014/main" id="{F737712F-52F5-BD45-A280-772CBBC9C459}"/>
              </a:ext>
            </a:extLst>
          </p:cNvPr>
          <p:cNvSpPr>
            <a:spLocks noGrp="1"/>
          </p:cNvSpPr>
          <p:nvPr>
            <p:ph idx="1"/>
          </p:nvPr>
        </p:nvSpPr>
        <p:spPr/>
        <p:txBody>
          <a:bodyPr/>
          <a:lstStyle/>
          <a:p>
            <a:r>
              <a:rPr lang="en-US" dirty="0"/>
              <a:t>A cryptocurrency (1 ETH </a:t>
            </a:r>
            <a:r>
              <a:rPr lang="en-US" dirty="0">
                <a:solidFill>
                  <a:srgbClr val="222222"/>
                </a:solidFill>
                <a:latin typeface="arial" panose="020B0604020202020204" pitchFamily="34" charset="0"/>
              </a:rPr>
              <a:t>≈ </a:t>
            </a:r>
            <a:r>
              <a:rPr lang="en-US" dirty="0"/>
              <a:t>166 USD)</a:t>
            </a:r>
          </a:p>
          <a:p>
            <a:r>
              <a:rPr lang="en-US" dirty="0"/>
              <a:t>A </a:t>
            </a:r>
            <a:r>
              <a:rPr lang="en-US" i="1" dirty="0"/>
              <a:t>platform</a:t>
            </a:r>
            <a:r>
              <a:rPr lang="en-US" dirty="0"/>
              <a:t> for blockchain applications</a:t>
            </a:r>
          </a:p>
          <a:p>
            <a:r>
              <a:rPr lang="en-US" dirty="0"/>
              <a:t>Blockchain applications are written using smart contracts</a:t>
            </a:r>
          </a:p>
          <a:p>
            <a:endParaRPr lang="en-US" dirty="0"/>
          </a:p>
        </p:txBody>
      </p:sp>
      <p:pic>
        <p:nvPicPr>
          <p:cNvPr id="4" name="Picture 3">
            <a:extLst>
              <a:ext uri="{FF2B5EF4-FFF2-40B4-BE49-F238E27FC236}">
                <a16:creationId xmlns:a16="http://schemas.microsoft.com/office/drawing/2014/main" id="{8EB5AB7B-9DAD-1F47-9AF0-D43552BE50CA}"/>
              </a:ext>
            </a:extLst>
          </p:cNvPr>
          <p:cNvPicPr>
            <a:picLocks noChangeAspect="1"/>
          </p:cNvPicPr>
          <p:nvPr/>
        </p:nvPicPr>
        <p:blipFill>
          <a:blip r:embed="rId3"/>
          <a:stretch>
            <a:fillRect/>
          </a:stretch>
        </p:blipFill>
        <p:spPr>
          <a:xfrm>
            <a:off x="4834387" y="4001295"/>
            <a:ext cx="3043933" cy="2091183"/>
          </a:xfrm>
          <a:prstGeom prst="rect">
            <a:avLst/>
          </a:prstGeom>
        </p:spPr>
      </p:pic>
      <p:sp>
        <p:nvSpPr>
          <p:cNvPr id="5" name="Slide Number Placeholder 4">
            <a:extLst>
              <a:ext uri="{FF2B5EF4-FFF2-40B4-BE49-F238E27FC236}">
                <a16:creationId xmlns:a16="http://schemas.microsoft.com/office/drawing/2014/main" id="{DEB75523-7454-1B45-B35D-D4C530C27EA6}"/>
              </a:ext>
            </a:extLst>
          </p:cNvPr>
          <p:cNvSpPr>
            <a:spLocks noGrp="1"/>
          </p:cNvSpPr>
          <p:nvPr>
            <p:ph type="sldNum" sz="quarter" idx="12"/>
          </p:nvPr>
        </p:nvSpPr>
        <p:spPr/>
        <p:txBody>
          <a:bodyPr/>
          <a:lstStyle/>
          <a:p>
            <a:fld id="{6AAD8B0F-0092-5844-912A-348AA0D900D9}" type="slidenum">
              <a:rPr lang="en-US" smtClean="0"/>
              <a:t>4</a:t>
            </a:fld>
            <a:endParaRPr lang="en-US"/>
          </a:p>
        </p:txBody>
      </p:sp>
    </p:spTree>
    <p:extLst>
      <p:ext uri="{BB962C8B-B14F-4D97-AF65-F5344CB8AC3E}">
        <p14:creationId xmlns:p14="http://schemas.microsoft.com/office/powerpoint/2010/main" val="33745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B4AB-7A1D-6E44-BE28-8535CB5DE85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201564A-C1D6-3F43-BF3C-53CFEBF47C91}"/>
              </a:ext>
            </a:extLst>
          </p:cNvPr>
          <p:cNvSpPr>
            <a:spLocks noGrp="1"/>
          </p:cNvSpPr>
          <p:nvPr>
            <p:ph idx="1"/>
          </p:nvPr>
        </p:nvSpPr>
        <p:spPr/>
        <p:txBody>
          <a:bodyPr>
            <a:normAutofit/>
          </a:bodyPr>
          <a:lstStyle/>
          <a:p>
            <a:r>
              <a:rPr lang="en-US" sz="2400" dirty="0"/>
              <a:t>Setup</a:t>
            </a:r>
          </a:p>
          <a:p>
            <a:pPr lvl="1"/>
            <a:r>
              <a:rPr lang="en-US" dirty="0"/>
              <a:t>Intel Xeon E3-1220 v5, 3.0 GHz</a:t>
            </a:r>
          </a:p>
          <a:p>
            <a:pPr lvl="1"/>
            <a:r>
              <a:rPr lang="en-US" dirty="0"/>
              <a:t>16 GB RAM</a:t>
            </a:r>
          </a:p>
          <a:p>
            <a:pPr lvl="1"/>
            <a:r>
              <a:rPr lang="en-US" dirty="0"/>
              <a:t>Intel 750 Series </a:t>
            </a:r>
            <a:r>
              <a:rPr lang="en-US" dirty="0" err="1"/>
              <a:t>NVMe</a:t>
            </a:r>
            <a:r>
              <a:rPr lang="en-US" dirty="0"/>
              <a:t> SSD</a:t>
            </a:r>
          </a:p>
          <a:p>
            <a:r>
              <a:rPr lang="en-US" sz="2400" dirty="0"/>
              <a:t>Witness Size Of Existing Ethereum Blocks</a:t>
            </a:r>
          </a:p>
          <a:p>
            <a:r>
              <a:rPr lang="en-US" sz="2400" dirty="0"/>
              <a:t>Data Directory Size</a:t>
            </a:r>
          </a:p>
          <a:p>
            <a:r>
              <a:rPr lang="en-US" sz="2400" dirty="0"/>
              <a:t>I/O Operations</a:t>
            </a:r>
          </a:p>
          <a:p>
            <a:r>
              <a:rPr lang="en-US" sz="2400" dirty="0"/>
              <a:t>Throughput</a:t>
            </a:r>
          </a:p>
          <a:p>
            <a:pPr marL="457178" lvl="1" indent="0">
              <a:buNone/>
            </a:pPr>
            <a:endParaRPr lang="en-US" sz="2000" dirty="0"/>
          </a:p>
          <a:p>
            <a:endParaRPr lang="en-US" sz="2400" dirty="0"/>
          </a:p>
        </p:txBody>
      </p:sp>
      <p:sp>
        <p:nvSpPr>
          <p:cNvPr id="4" name="Slide Number Placeholder 3">
            <a:extLst>
              <a:ext uri="{FF2B5EF4-FFF2-40B4-BE49-F238E27FC236}">
                <a16:creationId xmlns:a16="http://schemas.microsoft.com/office/drawing/2014/main" id="{5125F50B-F7CF-744E-80F9-D711249C681C}"/>
              </a:ext>
            </a:extLst>
          </p:cNvPr>
          <p:cNvSpPr>
            <a:spLocks noGrp="1"/>
          </p:cNvSpPr>
          <p:nvPr>
            <p:ph type="sldNum" sz="quarter" idx="12"/>
          </p:nvPr>
        </p:nvSpPr>
        <p:spPr/>
        <p:txBody>
          <a:bodyPr/>
          <a:lstStyle/>
          <a:p>
            <a:fld id="{6AAD8B0F-0092-5844-912A-348AA0D900D9}" type="slidenum">
              <a:rPr lang="en-US" smtClean="0"/>
              <a:t>40</a:t>
            </a:fld>
            <a:endParaRPr lang="en-US"/>
          </a:p>
        </p:txBody>
      </p:sp>
    </p:spTree>
    <p:extLst>
      <p:ext uri="{BB962C8B-B14F-4D97-AF65-F5344CB8AC3E}">
        <p14:creationId xmlns:p14="http://schemas.microsoft.com/office/powerpoint/2010/main" val="3583978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Witness Size</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t>For every block, generate the associated witness</a:t>
            </a:r>
          </a:p>
          <a:p>
            <a:r>
              <a:rPr lang="en-US" dirty="0"/>
              <a:t>Used 7.3 million blocks from the real Ethereum blockchain</a:t>
            </a:r>
          </a:p>
          <a:p>
            <a:pPr lvl="1"/>
            <a:r>
              <a:rPr lang="en-US" dirty="0"/>
              <a:t>From July 2015 to March 2019</a:t>
            </a:r>
          </a:p>
        </p:txBody>
      </p:sp>
      <p:sp>
        <p:nvSpPr>
          <p:cNvPr id="4" name="Slide Number Placeholder 3">
            <a:extLst>
              <a:ext uri="{FF2B5EF4-FFF2-40B4-BE49-F238E27FC236}">
                <a16:creationId xmlns:a16="http://schemas.microsoft.com/office/drawing/2014/main" id="{FE3CD6C9-DAEF-B14F-979F-393035794256}"/>
              </a:ext>
            </a:extLst>
          </p:cNvPr>
          <p:cNvSpPr>
            <a:spLocks noGrp="1"/>
          </p:cNvSpPr>
          <p:nvPr>
            <p:ph type="sldNum" sz="quarter" idx="12"/>
          </p:nvPr>
        </p:nvSpPr>
        <p:spPr/>
        <p:txBody>
          <a:bodyPr/>
          <a:lstStyle/>
          <a:p>
            <a:fld id="{6AAD8B0F-0092-5844-912A-348AA0D900D9}" type="slidenum">
              <a:rPr lang="en-US" smtClean="0"/>
              <a:t>41</a:t>
            </a:fld>
            <a:endParaRPr lang="en-US"/>
          </a:p>
        </p:txBody>
      </p:sp>
    </p:spTree>
    <p:extLst>
      <p:ext uri="{BB962C8B-B14F-4D97-AF65-F5344CB8AC3E}">
        <p14:creationId xmlns:p14="http://schemas.microsoft.com/office/powerpoint/2010/main" val="285661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Witness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Average Witness Size: </a:t>
            </a:r>
            <a:br>
              <a:rPr lang="en-US" sz="2400" dirty="0"/>
            </a:br>
            <a:r>
              <a:rPr lang="en-US" sz="2400" dirty="0"/>
              <a:t>723 KB</a:t>
            </a:r>
          </a:p>
          <a:p>
            <a:pPr marL="285737" indent="-285737">
              <a:buFont typeface="Arial" panose="020B0604020202020204" pitchFamily="34" charset="0"/>
              <a:buChar char="•"/>
            </a:pPr>
            <a:r>
              <a:rPr lang="en-US" sz="2400" dirty="0"/>
              <a:t>Largest Witness Size: </a:t>
            </a:r>
            <a:br>
              <a:rPr lang="en-US" sz="2400" dirty="0"/>
            </a:br>
            <a:r>
              <a:rPr lang="en-US" sz="2400" dirty="0"/>
              <a:t>49.2 MB at block 2306350</a:t>
            </a:r>
          </a:p>
          <a:p>
            <a:pPr marL="285737" indent="-285737">
              <a:buFont typeface="Arial" panose="020B0604020202020204" pitchFamily="34" charset="0"/>
              <a:buChar char="•"/>
            </a:pPr>
            <a:r>
              <a:rPr lang="en-US" sz="2400" dirty="0"/>
              <a:t>Large spike is from a DDoS attack on Ethereum</a:t>
            </a:r>
          </a:p>
          <a:p>
            <a:pPr marL="742913" lvl="1" indent="-285737">
              <a:buFont typeface="Arial" panose="020B0604020202020204" pitchFamily="34" charset="0"/>
              <a:buChar char="•"/>
            </a:pPr>
            <a:r>
              <a:rPr lang="en-US" sz="2200" dirty="0"/>
              <a:t>Created lots of empty accounts</a:t>
            </a:r>
          </a:p>
        </p:txBody>
      </p:sp>
      <p:sp>
        <p:nvSpPr>
          <p:cNvPr id="6" name="Slide Number Placeholder 5">
            <a:extLst>
              <a:ext uri="{FF2B5EF4-FFF2-40B4-BE49-F238E27FC236}">
                <a16:creationId xmlns:a16="http://schemas.microsoft.com/office/drawing/2014/main" id="{DF16FBB2-718C-174B-9EC2-FBFA1A4370CD}"/>
              </a:ext>
            </a:extLst>
          </p:cNvPr>
          <p:cNvSpPr>
            <a:spLocks noGrp="1"/>
          </p:cNvSpPr>
          <p:nvPr>
            <p:ph type="sldNum" sz="quarter" idx="12"/>
          </p:nvPr>
        </p:nvSpPr>
        <p:spPr/>
        <p:txBody>
          <a:bodyPr/>
          <a:lstStyle/>
          <a:p>
            <a:fld id="{6AAD8B0F-0092-5844-912A-348AA0D900D9}" type="slidenum">
              <a:rPr lang="en-US" smtClean="0"/>
              <a:t>42</a:t>
            </a:fld>
            <a:endParaRPr lang="en-US"/>
          </a:p>
        </p:txBody>
      </p:sp>
    </p:spTree>
    <p:extLst>
      <p:ext uri="{BB962C8B-B14F-4D97-AF65-F5344CB8AC3E}">
        <p14:creationId xmlns:p14="http://schemas.microsoft.com/office/powerpoint/2010/main" val="23027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a:xfrm>
            <a:off x="839789" y="457200"/>
            <a:ext cx="4567099" cy="1600200"/>
          </a:xfrm>
        </p:spPr>
        <p:txBody>
          <a:bodyPr/>
          <a:lstStyle/>
          <a:p>
            <a:r>
              <a:rPr lang="en-US" dirty="0"/>
              <a:t>Witness Size vs. Block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Witnesses are </a:t>
            </a:r>
            <a:r>
              <a:rPr lang="en-US" sz="2400" i="1" dirty="0"/>
              <a:t>much</a:t>
            </a:r>
            <a:r>
              <a:rPr lang="en-US" sz="2400" dirty="0"/>
              <a:t> larger than the blocks!</a:t>
            </a:r>
          </a:p>
        </p:txBody>
      </p:sp>
      <p:sp>
        <p:nvSpPr>
          <p:cNvPr id="3" name="Slide Number Placeholder 2">
            <a:extLst>
              <a:ext uri="{FF2B5EF4-FFF2-40B4-BE49-F238E27FC236}">
                <a16:creationId xmlns:a16="http://schemas.microsoft.com/office/drawing/2014/main" id="{6C658A5D-05CD-294D-86F1-6BC709E5324F}"/>
              </a:ext>
            </a:extLst>
          </p:cNvPr>
          <p:cNvSpPr>
            <a:spLocks noGrp="1"/>
          </p:cNvSpPr>
          <p:nvPr>
            <p:ph type="sldNum" sz="quarter" idx="12"/>
          </p:nvPr>
        </p:nvSpPr>
        <p:spPr/>
        <p:txBody>
          <a:bodyPr/>
          <a:lstStyle/>
          <a:p>
            <a:fld id="{6AAD8B0F-0092-5844-912A-348AA0D900D9}" type="slidenum">
              <a:rPr lang="en-US" smtClean="0"/>
              <a:t>43</a:t>
            </a:fld>
            <a:endParaRPr lang="en-US"/>
          </a:p>
        </p:txBody>
      </p:sp>
    </p:spTree>
    <p:extLst>
      <p:ext uri="{BB962C8B-B14F-4D97-AF65-F5344CB8AC3E}">
        <p14:creationId xmlns:p14="http://schemas.microsoft.com/office/powerpoint/2010/main" val="3753733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a:xfrm>
            <a:off x="839790" y="457200"/>
            <a:ext cx="4805639" cy="1600200"/>
          </a:xfrm>
        </p:spPr>
        <p:txBody>
          <a:bodyPr/>
          <a:lstStyle/>
          <a:p>
            <a:r>
              <a:rPr lang="en-US" dirty="0"/>
              <a:t>Witness Size vs. Block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Witnesses are </a:t>
            </a:r>
            <a:r>
              <a:rPr lang="en-US" sz="2400" i="1" dirty="0"/>
              <a:t>much</a:t>
            </a:r>
            <a:r>
              <a:rPr lang="en-US" sz="2400" dirty="0"/>
              <a:t> larger than the blocks!</a:t>
            </a:r>
          </a:p>
          <a:p>
            <a:pPr marL="285737" indent="-285737">
              <a:buFont typeface="Arial" panose="020B0604020202020204" pitchFamily="34" charset="0"/>
              <a:buChar char="•"/>
            </a:pPr>
            <a:r>
              <a:rPr lang="en-US" sz="2400" dirty="0"/>
              <a:t>40x to 100x size increase</a:t>
            </a:r>
          </a:p>
          <a:p>
            <a:pPr marL="285737" indent="-285737">
              <a:buFont typeface="Arial" panose="020B0604020202020204" pitchFamily="34" charset="0"/>
              <a:buChar char="•"/>
            </a:pPr>
            <a:r>
              <a:rPr lang="en-US" sz="2400" dirty="0"/>
              <a:t>Witnesses are too large to be practical</a:t>
            </a:r>
          </a:p>
        </p:txBody>
      </p:sp>
      <p:sp>
        <p:nvSpPr>
          <p:cNvPr id="3" name="Slide Number Placeholder 2">
            <a:extLst>
              <a:ext uri="{FF2B5EF4-FFF2-40B4-BE49-F238E27FC236}">
                <a16:creationId xmlns:a16="http://schemas.microsoft.com/office/drawing/2014/main" id="{78DB0AF6-CEE2-4249-BBA8-772A34B1BFF0}"/>
              </a:ext>
            </a:extLst>
          </p:cNvPr>
          <p:cNvSpPr>
            <a:spLocks noGrp="1"/>
          </p:cNvSpPr>
          <p:nvPr>
            <p:ph type="sldNum" sz="quarter" idx="12"/>
          </p:nvPr>
        </p:nvSpPr>
        <p:spPr/>
        <p:txBody>
          <a:bodyPr/>
          <a:lstStyle/>
          <a:p>
            <a:fld id="{6AAD8B0F-0092-5844-912A-348AA0D900D9}" type="slidenum">
              <a:rPr lang="en-US" smtClean="0"/>
              <a:t>44</a:t>
            </a:fld>
            <a:endParaRPr lang="en-US"/>
          </a:p>
        </p:txBody>
      </p:sp>
    </p:spTree>
    <p:extLst>
      <p:ext uri="{BB962C8B-B14F-4D97-AF65-F5344CB8AC3E}">
        <p14:creationId xmlns:p14="http://schemas.microsoft.com/office/powerpoint/2010/main" val="3359879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Data Directory Size</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t>Parity stores all of its data in a directory</a:t>
            </a:r>
          </a:p>
          <a:p>
            <a:pPr lvl="1"/>
            <a:r>
              <a:rPr lang="en-US" dirty="0"/>
              <a:t>Specify with the </a:t>
            </a:r>
            <a:r>
              <a:rPr lang="en-US" dirty="0">
                <a:latin typeface="Consolas" panose="020B0609020204030204" pitchFamily="49" charset="0"/>
                <a:cs typeface="Consolas" panose="020B0609020204030204" pitchFamily="49" charset="0"/>
              </a:rPr>
              <a:t>--base-path </a:t>
            </a:r>
            <a:r>
              <a:rPr lang="en-US" dirty="0">
                <a:cs typeface="Consolas" panose="020B0609020204030204" pitchFamily="49" charset="0"/>
              </a:rPr>
              <a:t>argument</a:t>
            </a:r>
          </a:p>
          <a:p>
            <a:pPr lvl="1"/>
            <a:r>
              <a:rPr lang="en-US" dirty="0">
                <a:cs typeface="Consolas" panose="020B0609020204030204" pitchFamily="49" charset="0"/>
              </a:rPr>
              <a:t>Measure size of this directory</a:t>
            </a:r>
          </a:p>
          <a:p>
            <a:r>
              <a:rPr lang="en-US" dirty="0">
                <a:cs typeface="Consolas" panose="020B0609020204030204" pitchFamily="49" charset="0"/>
              </a:rPr>
              <a:t>Terminology</a:t>
            </a:r>
          </a:p>
          <a:p>
            <a:pPr lvl="1"/>
            <a:r>
              <a:rPr lang="en-US" b="1" dirty="0">
                <a:cs typeface="Consolas" panose="020B0609020204030204" pitchFamily="49" charset="0"/>
              </a:rPr>
              <a:t>Stateful Client</a:t>
            </a:r>
            <a:r>
              <a:rPr lang="en-US" dirty="0">
                <a:cs typeface="Consolas" panose="020B0609020204030204" pitchFamily="49" charset="0"/>
              </a:rPr>
              <a:t>: Parity with the Stateless Clients implementation, but still has a Merkle-Patricia state </a:t>
            </a:r>
            <a:r>
              <a:rPr lang="en-US" dirty="0" err="1">
                <a:cs typeface="Consolas" panose="020B0609020204030204" pitchFamily="49" charset="0"/>
              </a:rPr>
              <a:t>trie</a:t>
            </a:r>
            <a:endParaRPr lang="en-US" dirty="0">
              <a:cs typeface="Consolas" panose="020B0609020204030204" pitchFamily="49" charset="0"/>
            </a:endParaRPr>
          </a:p>
          <a:p>
            <a:pPr lvl="1"/>
            <a:r>
              <a:rPr lang="en-US" b="1" dirty="0">
                <a:cs typeface="Consolas" panose="020B0609020204030204" pitchFamily="49" charset="0"/>
              </a:rPr>
              <a:t>Stateless Client</a:t>
            </a:r>
            <a:r>
              <a:rPr lang="en-US" dirty="0">
                <a:cs typeface="Consolas" panose="020B0609020204030204" pitchFamily="49" charset="0"/>
              </a:rPr>
              <a:t>: Parity with the Stateless Clients implementation without the state </a:t>
            </a:r>
            <a:r>
              <a:rPr lang="en-US" dirty="0" err="1">
                <a:cs typeface="Consolas" panose="020B0609020204030204" pitchFamily="49" charset="0"/>
              </a:rPr>
              <a:t>trie</a:t>
            </a:r>
            <a:r>
              <a:rPr lang="en-US" dirty="0">
                <a:cs typeface="Consolas" panose="020B0609020204030204" pitchFamily="49" charset="0"/>
              </a:rPr>
              <a:t>.</a:t>
            </a:r>
          </a:p>
          <a:p>
            <a:pPr lvl="1"/>
            <a:r>
              <a:rPr lang="en-US" dirty="0">
                <a:cs typeface="Consolas" panose="020B0609020204030204" pitchFamily="49" charset="0"/>
              </a:rPr>
              <a:t>Stateful clients allow stateless client network to coexist with existing Ethereum network.</a:t>
            </a:r>
          </a:p>
          <a:p>
            <a:pPr lvl="2"/>
            <a:r>
              <a:rPr lang="en-US" dirty="0">
                <a:cs typeface="Consolas" panose="020B0609020204030204" pitchFamily="49" charset="0"/>
              </a:rPr>
              <a:t>Rebroadcast blocks + witness on stateless client network</a:t>
            </a:r>
          </a:p>
        </p:txBody>
      </p:sp>
      <p:sp>
        <p:nvSpPr>
          <p:cNvPr id="4" name="Slide Number Placeholder 3">
            <a:extLst>
              <a:ext uri="{FF2B5EF4-FFF2-40B4-BE49-F238E27FC236}">
                <a16:creationId xmlns:a16="http://schemas.microsoft.com/office/drawing/2014/main" id="{D27D4D85-1580-AD45-A345-1CF9A329F898}"/>
              </a:ext>
            </a:extLst>
          </p:cNvPr>
          <p:cNvSpPr>
            <a:spLocks noGrp="1"/>
          </p:cNvSpPr>
          <p:nvPr>
            <p:ph type="sldNum" sz="quarter" idx="12"/>
          </p:nvPr>
        </p:nvSpPr>
        <p:spPr/>
        <p:txBody>
          <a:bodyPr/>
          <a:lstStyle/>
          <a:p>
            <a:fld id="{6AAD8B0F-0092-5844-912A-348AA0D900D9}" type="slidenum">
              <a:rPr lang="en-US" smtClean="0"/>
              <a:t>45</a:t>
            </a:fld>
            <a:endParaRPr lang="en-US"/>
          </a:p>
        </p:txBody>
      </p:sp>
    </p:spTree>
    <p:extLst>
      <p:ext uri="{BB962C8B-B14F-4D97-AF65-F5344CB8AC3E}">
        <p14:creationId xmlns:p14="http://schemas.microsoft.com/office/powerpoint/2010/main" val="397733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Directory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Increases </a:t>
            </a:r>
            <a:r>
              <a:rPr lang="en-US" sz="2400" b="1" dirty="0"/>
              <a:t>much</a:t>
            </a:r>
            <a:r>
              <a:rPr lang="en-US" sz="2400" dirty="0"/>
              <a:t> faster than unmodified client</a:t>
            </a:r>
          </a:p>
          <a:p>
            <a:pPr marL="285737" indent="-285737">
              <a:buFont typeface="Arial" panose="020B0604020202020204" pitchFamily="34" charset="0"/>
              <a:buChar char="•"/>
            </a:pPr>
            <a:r>
              <a:rPr lang="en-US" sz="2400" dirty="0"/>
              <a:t>Ran out of space!</a:t>
            </a:r>
          </a:p>
        </p:txBody>
      </p:sp>
      <p:sp>
        <p:nvSpPr>
          <p:cNvPr id="3" name="Slide Number Placeholder 2">
            <a:extLst>
              <a:ext uri="{FF2B5EF4-FFF2-40B4-BE49-F238E27FC236}">
                <a16:creationId xmlns:a16="http://schemas.microsoft.com/office/drawing/2014/main" id="{D6BE75DB-948F-344E-BA24-CC05CB9432E1}"/>
              </a:ext>
            </a:extLst>
          </p:cNvPr>
          <p:cNvSpPr>
            <a:spLocks noGrp="1"/>
          </p:cNvSpPr>
          <p:nvPr>
            <p:ph type="sldNum" sz="quarter" idx="12"/>
          </p:nvPr>
        </p:nvSpPr>
        <p:spPr/>
        <p:txBody>
          <a:bodyPr/>
          <a:lstStyle/>
          <a:p>
            <a:fld id="{6AAD8B0F-0092-5844-912A-348AA0D900D9}" type="slidenum">
              <a:rPr lang="en-US" smtClean="0"/>
              <a:t>46</a:t>
            </a:fld>
            <a:endParaRPr lang="en-US"/>
          </a:p>
        </p:txBody>
      </p:sp>
    </p:spTree>
    <p:extLst>
      <p:ext uri="{BB962C8B-B14F-4D97-AF65-F5344CB8AC3E}">
        <p14:creationId xmlns:p14="http://schemas.microsoft.com/office/powerpoint/2010/main" val="178053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Directory Size</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Projected directory size exceeds 5 TB</a:t>
            </a:r>
          </a:p>
        </p:txBody>
      </p:sp>
      <p:sp>
        <p:nvSpPr>
          <p:cNvPr id="3" name="Slide Number Placeholder 2">
            <a:extLst>
              <a:ext uri="{FF2B5EF4-FFF2-40B4-BE49-F238E27FC236}">
                <a16:creationId xmlns:a16="http://schemas.microsoft.com/office/drawing/2014/main" id="{315422E8-3E7C-894F-88DD-C8F01B0E2DAC}"/>
              </a:ext>
            </a:extLst>
          </p:cNvPr>
          <p:cNvSpPr>
            <a:spLocks noGrp="1"/>
          </p:cNvSpPr>
          <p:nvPr>
            <p:ph type="sldNum" sz="quarter" idx="12"/>
          </p:nvPr>
        </p:nvSpPr>
        <p:spPr/>
        <p:txBody>
          <a:bodyPr/>
          <a:lstStyle/>
          <a:p>
            <a:fld id="{6AAD8B0F-0092-5844-912A-348AA0D900D9}" type="slidenum">
              <a:rPr lang="en-US" smtClean="0"/>
              <a:t>47</a:t>
            </a:fld>
            <a:endParaRPr lang="en-US"/>
          </a:p>
        </p:txBody>
      </p:sp>
    </p:spTree>
    <p:extLst>
      <p:ext uri="{BB962C8B-B14F-4D97-AF65-F5344CB8AC3E}">
        <p14:creationId xmlns:p14="http://schemas.microsoft.com/office/powerpoint/2010/main" val="3339309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I/O Operations</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Measured I/O in unmodified Parity and Stateless Client for block verification</a:t>
            </a:r>
          </a:p>
          <a:p>
            <a:r>
              <a:rPr lang="en-US" dirty="0">
                <a:cs typeface="Consolas" panose="020B0609020204030204" pitchFamily="49" charset="0"/>
              </a:rPr>
              <a:t>Parity stores data in </a:t>
            </a:r>
            <a:r>
              <a:rPr lang="en-US" dirty="0" err="1">
                <a:cs typeface="Consolas" panose="020B0609020204030204" pitchFamily="49" charset="0"/>
              </a:rPr>
              <a:t>RocksDB</a:t>
            </a:r>
            <a:endParaRPr lang="en-US" dirty="0">
              <a:cs typeface="Consolas" panose="020B0609020204030204" pitchFamily="49" charset="0"/>
            </a:endParaRPr>
          </a:p>
          <a:p>
            <a:pPr lvl="1"/>
            <a:r>
              <a:rPr lang="en-US" dirty="0">
                <a:cs typeface="Consolas" panose="020B0609020204030204" pitchFamily="49" charset="0"/>
              </a:rPr>
              <a:t>Measured reads and writes going to </a:t>
            </a:r>
            <a:r>
              <a:rPr lang="en-US" dirty="0" err="1">
                <a:cs typeface="Consolas" panose="020B0609020204030204" pitchFamily="49" charset="0"/>
              </a:rPr>
              <a:t>RocksDB</a:t>
            </a:r>
            <a:endParaRPr lang="en-US" dirty="0">
              <a:cs typeface="Consolas" panose="020B0609020204030204" pitchFamily="49" charset="0"/>
            </a:endParaRPr>
          </a:p>
          <a:p>
            <a:r>
              <a:rPr lang="en-US" dirty="0">
                <a:cs typeface="Consolas" panose="020B0609020204030204" pitchFamily="49" charset="0"/>
              </a:rPr>
              <a:t>7.3 million blocks</a:t>
            </a:r>
          </a:p>
        </p:txBody>
      </p:sp>
      <p:sp>
        <p:nvSpPr>
          <p:cNvPr id="4" name="Slide Number Placeholder 3">
            <a:extLst>
              <a:ext uri="{FF2B5EF4-FFF2-40B4-BE49-F238E27FC236}">
                <a16:creationId xmlns:a16="http://schemas.microsoft.com/office/drawing/2014/main" id="{6611E0BE-B3FE-144B-A298-24303D91522D}"/>
              </a:ext>
            </a:extLst>
          </p:cNvPr>
          <p:cNvSpPr>
            <a:spLocks noGrp="1"/>
          </p:cNvSpPr>
          <p:nvPr>
            <p:ph type="sldNum" sz="quarter" idx="12"/>
          </p:nvPr>
        </p:nvSpPr>
        <p:spPr/>
        <p:txBody>
          <a:bodyPr/>
          <a:lstStyle/>
          <a:p>
            <a:fld id="{6AAD8B0F-0092-5844-912A-348AA0D900D9}" type="slidenum">
              <a:rPr lang="en-US" smtClean="0"/>
              <a:t>48</a:t>
            </a:fld>
            <a:endParaRPr lang="en-US"/>
          </a:p>
        </p:txBody>
      </p:sp>
    </p:spTree>
    <p:extLst>
      <p:ext uri="{BB962C8B-B14F-4D97-AF65-F5344CB8AC3E}">
        <p14:creationId xmlns:p14="http://schemas.microsoft.com/office/powerpoint/2010/main" val="1943627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Unmodified Parity: </a:t>
            </a:r>
            <a:br>
              <a:rPr lang="en-US" sz="2400" dirty="0"/>
            </a:br>
            <a:r>
              <a:rPr lang="en-US" sz="2400" dirty="0"/>
              <a:t>5000 – 15000 operations required to verify a single block</a:t>
            </a:r>
          </a:p>
          <a:p>
            <a:pPr marL="285737" indent="-285737">
              <a:buFont typeface="Arial" panose="020B0604020202020204" pitchFamily="34" charset="0"/>
              <a:buChar char="•"/>
            </a:pPr>
            <a:r>
              <a:rPr lang="en-US" sz="2400" dirty="0"/>
              <a:t>Almost all operations are from traversing the state </a:t>
            </a:r>
            <a:r>
              <a:rPr lang="en-US" sz="2400" dirty="0" err="1"/>
              <a:t>trie</a:t>
            </a:r>
            <a:endParaRPr lang="en-US" sz="2400" dirty="0"/>
          </a:p>
          <a:p>
            <a:pPr marL="285737" indent="-285737">
              <a:buFont typeface="Arial" panose="020B0604020202020204" pitchFamily="34" charset="0"/>
              <a:buChar char="•"/>
            </a:pPr>
            <a:endParaRPr lang="en-US" sz="2400" dirty="0"/>
          </a:p>
        </p:txBody>
      </p:sp>
      <p:sp>
        <p:nvSpPr>
          <p:cNvPr id="3" name="Slide Number Placeholder 2">
            <a:extLst>
              <a:ext uri="{FF2B5EF4-FFF2-40B4-BE49-F238E27FC236}">
                <a16:creationId xmlns:a16="http://schemas.microsoft.com/office/drawing/2014/main" id="{1C6FD447-F1E4-C14E-8903-D3B27150FD52}"/>
              </a:ext>
            </a:extLst>
          </p:cNvPr>
          <p:cNvSpPr>
            <a:spLocks noGrp="1"/>
          </p:cNvSpPr>
          <p:nvPr>
            <p:ph type="sldNum" sz="quarter" idx="12"/>
          </p:nvPr>
        </p:nvSpPr>
        <p:spPr/>
        <p:txBody>
          <a:bodyPr/>
          <a:lstStyle/>
          <a:p>
            <a:fld id="{6AAD8B0F-0092-5844-912A-348AA0D900D9}" type="slidenum">
              <a:rPr lang="en-US" smtClean="0"/>
              <a:t>49</a:t>
            </a:fld>
            <a:endParaRPr lang="en-US"/>
          </a:p>
        </p:txBody>
      </p:sp>
    </p:spTree>
    <p:extLst>
      <p:ext uri="{BB962C8B-B14F-4D97-AF65-F5344CB8AC3E}">
        <p14:creationId xmlns:p14="http://schemas.microsoft.com/office/powerpoint/2010/main" val="304214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7"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C8C2BB-9635-9242-9135-30E1860EF53A}"/>
              </a:ext>
            </a:extLst>
          </p:cNvPr>
          <p:cNvSpPr>
            <a:spLocks noGrp="1"/>
          </p:cNvSpPr>
          <p:nvPr>
            <p:ph type="title"/>
          </p:nvPr>
        </p:nvSpPr>
        <p:spPr>
          <a:xfrm>
            <a:off x="807368" y="802957"/>
            <a:ext cx="6318649" cy="1454051"/>
          </a:xfrm>
        </p:spPr>
        <p:txBody>
          <a:bodyPr>
            <a:normAutofit/>
          </a:bodyPr>
          <a:lstStyle/>
          <a:p>
            <a:r>
              <a:rPr lang="en-US" sz="3600" dirty="0">
                <a:solidFill>
                  <a:srgbClr val="000000"/>
                </a:solidFill>
              </a:rPr>
              <a:t>Smart Contracts</a:t>
            </a:r>
          </a:p>
        </p:txBody>
      </p:sp>
      <p:sp>
        <p:nvSpPr>
          <p:cNvPr id="3" name="Content Placeholder 2">
            <a:extLst>
              <a:ext uri="{FF2B5EF4-FFF2-40B4-BE49-F238E27FC236}">
                <a16:creationId xmlns:a16="http://schemas.microsoft.com/office/drawing/2014/main" id="{5574851F-465B-7540-BE36-863CAA8295A1}"/>
              </a:ext>
            </a:extLst>
          </p:cNvPr>
          <p:cNvSpPr>
            <a:spLocks noGrp="1"/>
          </p:cNvSpPr>
          <p:nvPr>
            <p:ph idx="1"/>
          </p:nvPr>
        </p:nvSpPr>
        <p:spPr>
          <a:xfrm>
            <a:off x="803807" y="2421685"/>
            <a:ext cx="4650524" cy="3639289"/>
          </a:xfrm>
        </p:spPr>
        <p:txBody>
          <a:bodyPr anchor="ctr">
            <a:normAutofit/>
          </a:bodyPr>
          <a:lstStyle/>
          <a:p>
            <a:r>
              <a:rPr lang="en-US" sz="2000" dirty="0">
                <a:solidFill>
                  <a:srgbClr val="000000"/>
                </a:solidFill>
              </a:rPr>
              <a:t>Computer programs that run in a </a:t>
            </a:r>
            <a:r>
              <a:rPr lang="en-US" sz="2000" i="1" dirty="0">
                <a:solidFill>
                  <a:srgbClr val="000000"/>
                </a:solidFill>
              </a:rPr>
              <a:t>secure</a:t>
            </a:r>
            <a:r>
              <a:rPr lang="en-US" sz="2000" dirty="0">
                <a:solidFill>
                  <a:srgbClr val="000000"/>
                </a:solidFill>
              </a:rPr>
              <a:t> environment</a:t>
            </a:r>
          </a:p>
          <a:p>
            <a:r>
              <a:rPr lang="en-US" sz="2000" dirty="0">
                <a:solidFill>
                  <a:srgbClr val="000000"/>
                </a:solidFill>
              </a:rPr>
              <a:t>Written in Solidity</a:t>
            </a:r>
          </a:p>
          <a:p>
            <a:pPr lvl="1"/>
            <a:r>
              <a:rPr lang="en-US" sz="2000" dirty="0">
                <a:solidFill>
                  <a:srgbClr val="000000"/>
                </a:solidFill>
              </a:rPr>
              <a:t>Turing-complete programming language</a:t>
            </a:r>
          </a:p>
          <a:p>
            <a:r>
              <a:rPr lang="en-US" sz="2000" dirty="0">
                <a:solidFill>
                  <a:srgbClr val="000000"/>
                </a:solidFill>
              </a:rPr>
              <a:t>Applications</a:t>
            </a:r>
          </a:p>
          <a:p>
            <a:pPr marL="457178" lvl="1" indent="0">
              <a:buNone/>
            </a:pPr>
            <a:endParaRPr lang="en-US" sz="2000" dirty="0">
              <a:solidFill>
                <a:srgbClr val="000000"/>
              </a:solidFill>
            </a:endParaRPr>
          </a:p>
        </p:txBody>
      </p:sp>
      <p:sp>
        <p:nvSpPr>
          <p:cNvPr id="15" name="Oval 14">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8"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6" y="4"/>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E38F2B0-1AFD-0F4C-BE32-3DAF041B3612}"/>
              </a:ext>
            </a:extLst>
          </p:cNvPr>
          <p:cNvPicPr>
            <a:picLocks noChangeAspect="1"/>
          </p:cNvPicPr>
          <p:nvPr/>
        </p:nvPicPr>
        <p:blipFill>
          <a:blip r:embed="rId4"/>
          <a:stretch>
            <a:fillRect/>
          </a:stretch>
        </p:blipFill>
        <p:spPr>
          <a:xfrm>
            <a:off x="8759847" y="523967"/>
            <a:ext cx="3205839" cy="1803284"/>
          </a:xfrm>
          <a:prstGeom prst="rect">
            <a:avLst/>
          </a:prstGeom>
        </p:spPr>
      </p:pic>
      <p:pic>
        <p:nvPicPr>
          <p:cNvPr id="4" name="Picture 3">
            <a:extLst>
              <a:ext uri="{FF2B5EF4-FFF2-40B4-BE49-F238E27FC236}">
                <a16:creationId xmlns:a16="http://schemas.microsoft.com/office/drawing/2014/main" id="{42FAF7A8-26BA-904A-988A-F6C18AE1FDB7}"/>
              </a:ext>
            </a:extLst>
          </p:cNvPr>
          <p:cNvPicPr>
            <a:picLocks noChangeAspect="1"/>
          </p:cNvPicPr>
          <p:nvPr/>
        </p:nvPicPr>
        <p:blipFill>
          <a:blip r:embed="rId5"/>
          <a:stretch>
            <a:fillRect/>
          </a:stretch>
        </p:blipFill>
        <p:spPr>
          <a:xfrm>
            <a:off x="6613911" y="3478743"/>
            <a:ext cx="1606964" cy="1606964"/>
          </a:xfrm>
          <a:prstGeom prst="rect">
            <a:avLst/>
          </a:prstGeom>
        </p:spPr>
      </p:pic>
      <p:sp>
        <p:nvSpPr>
          <p:cNvPr id="19"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2" y="4258571"/>
            <a:ext cx="3132869" cy="2599431"/>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1B6D38AD-7192-0645-8D2D-A0F4C1DF0998}"/>
              </a:ext>
            </a:extLst>
          </p:cNvPr>
          <p:cNvPicPr>
            <a:picLocks noChangeAspect="1"/>
          </p:cNvPicPr>
          <p:nvPr/>
        </p:nvPicPr>
        <p:blipFill>
          <a:blip r:embed="rId6"/>
          <a:stretch>
            <a:fillRect/>
          </a:stretch>
        </p:blipFill>
        <p:spPr>
          <a:xfrm>
            <a:off x="9533570" y="5658590"/>
            <a:ext cx="2432116" cy="364817"/>
          </a:xfrm>
          <a:prstGeom prst="rect">
            <a:avLst/>
          </a:prstGeom>
        </p:spPr>
      </p:pic>
      <p:sp>
        <p:nvSpPr>
          <p:cNvPr id="7" name="Slide Number Placeholder 6">
            <a:extLst>
              <a:ext uri="{FF2B5EF4-FFF2-40B4-BE49-F238E27FC236}">
                <a16:creationId xmlns:a16="http://schemas.microsoft.com/office/drawing/2014/main" id="{482ACF45-9FBF-4742-AC5D-E055073EF9D5}"/>
              </a:ext>
            </a:extLst>
          </p:cNvPr>
          <p:cNvSpPr>
            <a:spLocks noGrp="1"/>
          </p:cNvSpPr>
          <p:nvPr>
            <p:ph type="sldNum" sz="quarter" idx="12"/>
          </p:nvPr>
        </p:nvSpPr>
        <p:spPr/>
        <p:txBody>
          <a:bodyPr/>
          <a:lstStyle/>
          <a:p>
            <a:fld id="{6AAD8B0F-0092-5844-912A-348AA0D900D9}" type="slidenum">
              <a:rPr lang="en-US" smtClean="0"/>
              <a:t>5</a:t>
            </a:fld>
            <a:endParaRPr lang="en-US"/>
          </a:p>
        </p:txBody>
      </p:sp>
    </p:spTree>
    <p:extLst>
      <p:ext uri="{BB962C8B-B14F-4D97-AF65-F5344CB8AC3E}">
        <p14:creationId xmlns:p14="http://schemas.microsoft.com/office/powerpoint/2010/main" val="35750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I/O Operations in Stateless Clients</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Block verification</a:t>
            </a:r>
          </a:p>
          <a:p>
            <a:pPr lvl="1"/>
            <a:r>
              <a:rPr lang="en-US" dirty="0">
                <a:cs typeface="Consolas" panose="020B0609020204030204" pitchFamily="49" charset="0"/>
              </a:rPr>
              <a:t>1 Read operation to check if block has been verified</a:t>
            </a:r>
          </a:p>
          <a:p>
            <a:pPr lvl="1"/>
            <a:r>
              <a:rPr lang="en-US" dirty="0">
                <a:cs typeface="Consolas" panose="020B0609020204030204" pitchFamily="49" charset="0"/>
              </a:rPr>
              <a:t>1 Read operation to check </a:t>
            </a:r>
            <a:r>
              <a:rPr lang="en-US" i="1" dirty="0">
                <a:cs typeface="Consolas" panose="020B0609020204030204" pitchFamily="49" charset="0"/>
              </a:rPr>
              <a:t>epoch transition</a:t>
            </a:r>
          </a:p>
          <a:p>
            <a:pPr lvl="1"/>
            <a:r>
              <a:rPr lang="en-US" dirty="0">
                <a:cs typeface="Consolas" panose="020B0609020204030204" pitchFamily="49" charset="0"/>
              </a:rPr>
              <a:t>1 Read operation per </a:t>
            </a:r>
            <a:r>
              <a:rPr lang="en-US" i="1" dirty="0">
                <a:cs typeface="Consolas" panose="020B0609020204030204" pitchFamily="49" charset="0"/>
              </a:rPr>
              <a:t>uncle</a:t>
            </a:r>
            <a:r>
              <a:rPr lang="en-US" dirty="0">
                <a:cs typeface="Consolas" panose="020B0609020204030204" pitchFamily="49" charset="0"/>
              </a:rPr>
              <a:t> block (up to 2 uncles)</a:t>
            </a:r>
          </a:p>
          <a:p>
            <a:pPr lvl="1"/>
            <a:r>
              <a:rPr lang="en-US" dirty="0">
                <a:cs typeface="Consolas" panose="020B0609020204030204" pitchFamily="49" charset="0"/>
              </a:rPr>
              <a:t>1 Write operation to store new block data</a:t>
            </a:r>
          </a:p>
          <a:p>
            <a:r>
              <a:rPr lang="en-US" dirty="0">
                <a:cs typeface="Consolas" panose="020B0609020204030204" pitchFamily="49" charset="0"/>
              </a:rPr>
              <a:t>Total: 3-6 I/O operations!</a:t>
            </a:r>
          </a:p>
        </p:txBody>
      </p:sp>
      <p:sp>
        <p:nvSpPr>
          <p:cNvPr id="4" name="Slide Number Placeholder 3">
            <a:extLst>
              <a:ext uri="{FF2B5EF4-FFF2-40B4-BE49-F238E27FC236}">
                <a16:creationId xmlns:a16="http://schemas.microsoft.com/office/drawing/2014/main" id="{EECFB86E-23EE-2B40-A40B-69A11C3C3673}"/>
              </a:ext>
            </a:extLst>
          </p:cNvPr>
          <p:cNvSpPr>
            <a:spLocks noGrp="1"/>
          </p:cNvSpPr>
          <p:nvPr>
            <p:ph type="sldNum" sz="quarter" idx="12"/>
          </p:nvPr>
        </p:nvSpPr>
        <p:spPr/>
        <p:txBody>
          <a:bodyPr/>
          <a:lstStyle/>
          <a:p>
            <a:fld id="{6AAD8B0F-0092-5844-912A-348AA0D900D9}" type="slidenum">
              <a:rPr lang="en-US" smtClean="0"/>
              <a:t>50</a:t>
            </a:fld>
            <a:endParaRPr lang="en-US"/>
          </a:p>
        </p:txBody>
      </p:sp>
    </p:spTree>
    <p:extLst>
      <p:ext uri="{BB962C8B-B14F-4D97-AF65-F5344CB8AC3E}">
        <p14:creationId xmlns:p14="http://schemas.microsoft.com/office/powerpoint/2010/main" val="151291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C7A3-623D-9E4E-A6FA-EA502F873291}"/>
              </a:ext>
            </a:extLst>
          </p:cNvPr>
          <p:cNvSpPr>
            <a:spLocks noGrp="1"/>
          </p:cNvSpPr>
          <p:nvPr>
            <p:ph type="title"/>
          </p:nvPr>
        </p:nvSpPr>
        <p:spPr/>
        <p:txBody>
          <a:bodyPr/>
          <a:lstStyle/>
          <a:p>
            <a:r>
              <a:rPr lang="en-US" dirty="0"/>
              <a:t>Verification Throughput</a:t>
            </a:r>
          </a:p>
        </p:txBody>
      </p:sp>
      <p:sp>
        <p:nvSpPr>
          <p:cNvPr id="3" name="Content Placeholder 2">
            <a:extLst>
              <a:ext uri="{FF2B5EF4-FFF2-40B4-BE49-F238E27FC236}">
                <a16:creationId xmlns:a16="http://schemas.microsoft.com/office/drawing/2014/main" id="{4DFF5790-040A-4045-97ED-3677B898B8A1}"/>
              </a:ext>
            </a:extLst>
          </p:cNvPr>
          <p:cNvSpPr>
            <a:spLocks noGrp="1"/>
          </p:cNvSpPr>
          <p:nvPr>
            <p:ph idx="1"/>
          </p:nvPr>
        </p:nvSpPr>
        <p:spPr/>
        <p:txBody>
          <a:bodyPr/>
          <a:lstStyle/>
          <a:p>
            <a:r>
              <a:rPr lang="en-US" dirty="0">
                <a:cs typeface="Consolas" panose="020B0609020204030204" pitchFamily="49" charset="0"/>
              </a:rPr>
              <a:t>Imported 2.3 million blocks into unmodified Parity and Stateless Client</a:t>
            </a:r>
          </a:p>
          <a:p>
            <a:r>
              <a:rPr lang="en-US" dirty="0">
                <a:cs typeface="Consolas" panose="020B0609020204030204" pitchFamily="49" charset="0"/>
              </a:rPr>
              <a:t>When blocks are imported, they are first verified</a:t>
            </a:r>
          </a:p>
          <a:p>
            <a:r>
              <a:rPr lang="en-US" dirty="0">
                <a:cs typeface="Consolas" panose="020B0609020204030204" pitchFamily="49" charset="0"/>
              </a:rPr>
              <a:t>Same process as when Ethereum nodes receive blocks over the network</a:t>
            </a:r>
          </a:p>
        </p:txBody>
      </p:sp>
      <p:sp>
        <p:nvSpPr>
          <p:cNvPr id="4" name="Slide Number Placeholder 3">
            <a:extLst>
              <a:ext uri="{FF2B5EF4-FFF2-40B4-BE49-F238E27FC236}">
                <a16:creationId xmlns:a16="http://schemas.microsoft.com/office/drawing/2014/main" id="{346D02B3-7A11-5943-9CBA-F36E8F87F9EE}"/>
              </a:ext>
            </a:extLst>
          </p:cNvPr>
          <p:cNvSpPr>
            <a:spLocks noGrp="1"/>
          </p:cNvSpPr>
          <p:nvPr>
            <p:ph type="sldNum" sz="quarter" idx="12"/>
          </p:nvPr>
        </p:nvSpPr>
        <p:spPr/>
        <p:txBody>
          <a:bodyPr/>
          <a:lstStyle/>
          <a:p>
            <a:fld id="{6AAD8B0F-0092-5844-912A-348AA0D900D9}" type="slidenum">
              <a:rPr lang="en-US" smtClean="0"/>
              <a:t>51</a:t>
            </a:fld>
            <a:endParaRPr lang="en-US"/>
          </a:p>
        </p:txBody>
      </p:sp>
    </p:spTree>
    <p:extLst>
      <p:ext uri="{BB962C8B-B14F-4D97-AF65-F5344CB8AC3E}">
        <p14:creationId xmlns:p14="http://schemas.microsoft.com/office/powerpoint/2010/main" val="365867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Stateless Clients is only around 10% faster than unmodified Parity</a:t>
            </a:r>
          </a:p>
          <a:p>
            <a:pPr marL="285737" indent="-285737">
              <a:buFont typeface="Arial" panose="020B0604020202020204" pitchFamily="34" charset="0"/>
              <a:buChar char="•"/>
            </a:pPr>
            <a:r>
              <a:rPr lang="en-US" sz="2400" dirty="0"/>
              <a:t>Reasons</a:t>
            </a:r>
          </a:p>
          <a:p>
            <a:pPr marL="742913" lvl="1" indent="-285737">
              <a:buFont typeface="Arial" panose="020B0604020202020204" pitchFamily="34" charset="0"/>
              <a:buChar char="•"/>
            </a:pPr>
            <a:r>
              <a:rPr lang="en-US" sz="2200" dirty="0"/>
              <a:t>Storing blocks internally in data directory</a:t>
            </a:r>
          </a:p>
          <a:p>
            <a:pPr marL="742913" lvl="1" indent="-285737">
              <a:buFont typeface="Arial" panose="020B0604020202020204" pitchFamily="34" charset="0"/>
              <a:buChar char="•"/>
            </a:pPr>
            <a:r>
              <a:rPr lang="en-US" sz="2200" dirty="0"/>
              <a:t>Still storing large amount of data because of large witnesses!</a:t>
            </a:r>
          </a:p>
        </p:txBody>
      </p:sp>
      <p:sp>
        <p:nvSpPr>
          <p:cNvPr id="3" name="Slide Number Placeholder 2">
            <a:extLst>
              <a:ext uri="{FF2B5EF4-FFF2-40B4-BE49-F238E27FC236}">
                <a16:creationId xmlns:a16="http://schemas.microsoft.com/office/drawing/2014/main" id="{55B4A055-D010-7A43-B20F-4FF4DDF5D679}"/>
              </a:ext>
            </a:extLst>
          </p:cNvPr>
          <p:cNvSpPr>
            <a:spLocks noGrp="1"/>
          </p:cNvSpPr>
          <p:nvPr>
            <p:ph type="sldNum" sz="quarter" idx="12"/>
          </p:nvPr>
        </p:nvSpPr>
        <p:spPr/>
        <p:txBody>
          <a:bodyPr/>
          <a:lstStyle/>
          <a:p>
            <a:fld id="{6AAD8B0F-0092-5844-912A-348AA0D900D9}" type="slidenum">
              <a:rPr lang="en-US" smtClean="0"/>
              <a:t>52</a:t>
            </a:fld>
            <a:endParaRPr lang="en-US"/>
          </a:p>
        </p:txBody>
      </p:sp>
    </p:spTree>
    <p:extLst>
      <p:ext uri="{BB962C8B-B14F-4D97-AF65-F5344CB8AC3E}">
        <p14:creationId xmlns:p14="http://schemas.microsoft.com/office/powerpoint/2010/main" val="16270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35CB-B051-2D43-9568-04804834ABA4}"/>
              </a:ext>
            </a:extLst>
          </p:cNvPr>
          <p:cNvSpPr>
            <a:spLocks noGrp="1"/>
          </p:cNvSpPr>
          <p:nvPr>
            <p:ph type="title"/>
          </p:nvPr>
        </p:nvSpPr>
        <p:spPr/>
        <p:txBody>
          <a:bodyPr/>
          <a:lstStyle/>
          <a:p>
            <a:r>
              <a:rPr lang="en-US" dirty="0"/>
              <a:t>I/O Operations</a:t>
            </a:r>
          </a:p>
        </p:txBody>
      </p:sp>
      <p:pic>
        <p:nvPicPr>
          <p:cNvPr id="5" name="Content Placeholder 4">
            <a:extLst>
              <a:ext uri="{FF2B5EF4-FFF2-40B4-BE49-F238E27FC236}">
                <a16:creationId xmlns:a16="http://schemas.microsoft.com/office/drawing/2014/main" id="{FCA0C517-EB0E-A848-A1F7-2B25604DBA90}"/>
              </a:ext>
            </a:extLst>
          </p:cNvPr>
          <p:cNvPicPr>
            <a:picLocks noGrp="1" noChangeAspect="1"/>
          </p:cNvPicPr>
          <p:nvPr>
            <p:ph idx="1"/>
          </p:nvPr>
        </p:nvPicPr>
        <p:blipFill>
          <a:blip r:embed="rId3"/>
          <a:stretch>
            <a:fillRect/>
          </a:stretch>
        </p:blipFill>
        <p:spPr>
          <a:xfrm>
            <a:off x="5258595" y="0"/>
            <a:ext cx="6858000" cy="6858000"/>
          </a:xfrm>
        </p:spPr>
      </p:pic>
      <p:sp>
        <p:nvSpPr>
          <p:cNvPr id="4" name="Text Placeholder 3">
            <a:extLst>
              <a:ext uri="{FF2B5EF4-FFF2-40B4-BE49-F238E27FC236}">
                <a16:creationId xmlns:a16="http://schemas.microsoft.com/office/drawing/2014/main" id="{42E4434F-C33C-7247-8A6C-4C2C7346D990}"/>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Stateless Clients without witness storage</a:t>
            </a:r>
          </a:p>
          <a:p>
            <a:pPr marL="742913" lvl="1" indent="-285737">
              <a:buFont typeface="Arial" panose="020B0604020202020204" pitchFamily="34" charset="0"/>
              <a:buChar char="•"/>
            </a:pPr>
            <a:r>
              <a:rPr lang="en-US" sz="2000" b="1" dirty="0"/>
              <a:t>2.5x</a:t>
            </a:r>
            <a:r>
              <a:rPr lang="en-US" sz="2000" dirty="0"/>
              <a:t> faster </a:t>
            </a:r>
          </a:p>
          <a:p>
            <a:pPr marL="285737" indent="-285737">
              <a:buFont typeface="Arial" panose="020B0604020202020204" pitchFamily="34" charset="0"/>
              <a:buChar char="•"/>
            </a:pPr>
            <a:r>
              <a:rPr lang="en-US" sz="2200" dirty="0"/>
              <a:t>Large witness size hurts performance</a:t>
            </a:r>
          </a:p>
        </p:txBody>
      </p:sp>
      <p:sp>
        <p:nvSpPr>
          <p:cNvPr id="3" name="Slide Number Placeholder 2">
            <a:extLst>
              <a:ext uri="{FF2B5EF4-FFF2-40B4-BE49-F238E27FC236}">
                <a16:creationId xmlns:a16="http://schemas.microsoft.com/office/drawing/2014/main" id="{55B4A055-D010-7A43-B20F-4FF4DDF5D679}"/>
              </a:ext>
            </a:extLst>
          </p:cNvPr>
          <p:cNvSpPr>
            <a:spLocks noGrp="1"/>
          </p:cNvSpPr>
          <p:nvPr>
            <p:ph type="sldNum" sz="quarter" idx="12"/>
          </p:nvPr>
        </p:nvSpPr>
        <p:spPr/>
        <p:txBody>
          <a:bodyPr/>
          <a:lstStyle/>
          <a:p>
            <a:fld id="{6AAD8B0F-0092-5844-912A-348AA0D900D9}" type="slidenum">
              <a:rPr lang="en-US" smtClean="0"/>
              <a:t>53</a:t>
            </a:fld>
            <a:endParaRPr lang="en-US"/>
          </a:p>
        </p:txBody>
      </p:sp>
    </p:spTree>
    <p:extLst>
      <p:ext uri="{BB962C8B-B14F-4D97-AF65-F5344CB8AC3E}">
        <p14:creationId xmlns:p14="http://schemas.microsoft.com/office/powerpoint/2010/main" val="99806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C544-2B22-7A44-8B12-8967E6C121E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9F84A27-5DAC-0B46-BE65-99ADF72992EF}"/>
              </a:ext>
            </a:extLst>
          </p:cNvPr>
          <p:cNvSpPr>
            <a:spLocks noGrp="1"/>
          </p:cNvSpPr>
          <p:nvPr>
            <p:ph idx="1"/>
          </p:nvPr>
        </p:nvSpPr>
        <p:spPr/>
        <p:txBody>
          <a:bodyPr/>
          <a:lstStyle/>
          <a:p>
            <a:r>
              <a:rPr lang="en-US" dirty="0"/>
              <a:t>Stateless Clients works by bundling witnesses into blocks, allowing verifiers to read state values from the witness</a:t>
            </a:r>
          </a:p>
          <a:p>
            <a:r>
              <a:rPr lang="en-US" dirty="0"/>
              <a:t>Reduces I/O operations</a:t>
            </a:r>
          </a:p>
          <a:p>
            <a:r>
              <a:rPr lang="en-US" dirty="0"/>
              <a:t>Witness size is </a:t>
            </a:r>
            <a:r>
              <a:rPr lang="en-US" b="1" dirty="0"/>
              <a:t>extremely </a:t>
            </a:r>
            <a:r>
              <a:rPr lang="en-US" dirty="0"/>
              <a:t>large</a:t>
            </a:r>
          </a:p>
          <a:p>
            <a:pPr lvl="1"/>
            <a:r>
              <a:rPr lang="en-US" dirty="0"/>
              <a:t>40-100x larger</a:t>
            </a:r>
          </a:p>
          <a:p>
            <a:r>
              <a:rPr lang="en-US" dirty="0"/>
              <a:t>Modest throughput gains due to large witness sizes</a:t>
            </a:r>
          </a:p>
          <a:p>
            <a:r>
              <a:rPr lang="en-US" dirty="0"/>
              <a:t>Not a practical solution</a:t>
            </a:r>
          </a:p>
          <a:p>
            <a:endParaRPr lang="en-US" dirty="0"/>
          </a:p>
        </p:txBody>
      </p:sp>
      <p:sp>
        <p:nvSpPr>
          <p:cNvPr id="4" name="Slide Number Placeholder 3">
            <a:extLst>
              <a:ext uri="{FF2B5EF4-FFF2-40B4-BE49-F238E27FC236}">
                <a16:creationId xmlns:a16="http://schemas.microsoft.com/office/drawing/2014/main" id="{232EAC25-7568-0142-A3E6-99C22D1419C3}"/>
              </a:ext>
            </a:extLst>
          </p:cNvPr>
          <p:cNvSpPr>
            <a:spLocks noGrp="1"/>
          </p:cNvSpPr>
          <p:nvPr>
            <p:ph type="sldNum" sz="quarter" idx="12"/>
          </p:nvPr>
        </p:nvSpPr>
        <p:spPr/>
        <p:txBody>
          <a:bodyPr/>
          <a:lstStyle/>
          <a:p>
            <a:fld id="{6AAD8B0F-0092-5844-912A-348AA0D900D9}" type="slidenum">
              <a:rPr lang="en-US" smtClean="0"/>
              <a:t>54</a:t>
            </a:fld>
            <a:endParaRPr lang="en-US"/>
          </a:p>
        </p:txBody>
      </p:sp>
    </p:spTree>
    <p:extLst>
      <p:ext uri="{BB962C8B-B14F-4D97-AF65-F5344CB8AC3E}">
        <p14:creationId xmlns:p14="http://schemas.microsoft.com/office/powerpoint/2010/main" val="21189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D500-608F-4442-BD3C-19B9B388B74E}"/>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5556B45-64A1-3049-A2B9-24FE927E3BAF}"/>
              </a:ext>
            </a:extLst>
          </p:cNvPr>
          <p:cNvSpPr>
            <a:spLocks noGrp="1"/>
          </p:cNvSpPr>
          <p:nvPr>
            <p:ph idx="1"/>
          </p:nvPr>
        </p:nvSpPr>
        <p:spPr/>
        <p:txBody>
          <a:bodyPr/>
          <a:lstStyle/>
          <a:p>
            <a:r>
              <a:rPr lang="en-US" dirty="0"/>
              <a:t>Ethereum 2.0 </a:t>
            </a:r>
            <a:r>
              <a:rPr lang="en-US" dirty="0" err="1"/>
              <a:t>Sharding</a:t>
            </a:r>
            <a:endParaRPr lang="en-US" dirty="0"/>
          </a:p>
          <a:p>
            <a:pPr lvl="1"/>
            <a:r>
              <a:rPr lang="en-US" i="1" dirty="0"/>
              <a:t>Shard</a:t>
            </a:r>
            <a:r>
              <a:rPr lang="en-US" dirty="0"/>
              <a:t> execution and storage over multiple groups of Ethereum nodes</a:t>
            </a:r>
          </a:p>
          <a:p>
            <a:pPr lvl="1"/>
            <a:r>
              <a:rPr lang="en-US" dirty="0"/>
              <a:t>Shard based on accounts</a:t>
            </a:r>
          </a:p>
          <a:p>
            <a:pPr lvl="1"/>
            <a:r>
              <a:rPr lang="en-US" dirty="0"/>
              <a:t>Simple case: transactions occur inside shard</a:t>
            </a:r>
          </a:p>
          <a:p>
            <a:pPr lvl="1"/>
            <a:r>
              <a:rPr lang="en-US" dirty="0"/>
              <a:t>Cross-shard communication is tricky</a:t>
            </a:r>
          </a:p>
        </p:txBody>
      </p:sp>
      <p:sp>
        <p:nvSpPr>
          <p:cNvPr id="4" name="Slide Number Placeholder 3">
            <a:extLst>
              <a:ext uri="{FF2B5EF4-FFF2-40B4-BE49-F238E27FC236}">
                <a16:creationId xmlns:a16="http://schemas.microsoft.com/office/drawing/2014/main" id="{8E6D1BF5-2930-004E-93CA-C88E07A7CC5D}"/>
              </a:ext>
            </a:extLst>
          </p:cNvPr>
          <p:cNvSpPr>
            <a:spLocks noGrp="1"/>
          </p:cNvSpPr>
          <p:nvPr>
            <p:ph type="sldNum" sz="quarter" idx="12"/>
          </p:nvPr>
        </p:nvSpPr>
        <p:spPr/>
        <p:txBody>
          <a:bodyPr/>
          <a:lstStyle/>
          <a:p>
            <a:fld id="{6AAD8B0F-0092-5844-912A-348AA0D900D9}" type="slidenum">
              <a:rPr lang="en-US" smtClean="0"/>
              <a:t>55</a:t>
            </a:fld>
            <a:endParaRPr lang="en-US"/>
          </a:p>
        </p:txBody>
      </p:sp>
    </p:spTree>
    <p:extLst>
      <p:ext uri="{BB962C8B-B14F-4D97-AF65-F5344CB8AC3E}">
        <p14:creationId xmlns:p14="http://schemas.microsoft.com/office/powerpoint/2010/main" val="268583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D500-608F-4442-BD3C-19B9B388B74E}"/>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5556B45-64A1-3049-A2B9-24FE927E3BAF}"/>
              </a:ext>
            </a:extLst>
          </p:cNvPr>
          <p:cNvSpPr>
            <a:spLocks noGrp="1"/>
          </p:cNvSpPr>
          <p:nvPr>
            <p:ph idx="1"/>
          </p:nvPr>
        </p:nvSpPr>
        <p:spPr/>
        <p:txBody>
          <a:bodyPr/>
          <a:lstStyle/>
          <a:p>
            <a:r>
              <a:rPr lang="en-US" dirty="0"/>
              <a:t>Hyperledger Fabric [</a:t>
            </a:r>
            <a:r>
              <a:rPr lang="en-US" dirty="0" err="1"/>
              <a:t>Androulaki</a:t>
            </a:r>
            <a:r>
              <a:rPr lang="en-US" dirty="0"/>
              <a:t> et al. - </a:t>
            </a:r>
            <a:r>
              <a:rPr lang="en-US" dirty="0" err="1"/>
              <a:t>EuroSys</a:t>
            </a:r>
            <a:r>
              <a:rPr lang="en-US" dirty="0"/>
              <a:t> 2018]</a:t>
            </a:r>
          </a:p>
          <a:p>
            <a:pPr lvl="1"/>
            <a:r>
              <a:rPr lang="en-US" i="1" dirty="0"/>
              <a:t>Execute-order-validate</a:t>
            </a:r>
            <a:r>
              <a:rPr lang="en-US" dirty="0"/>
              <a:t> architecture</a:t>
            </a:r>
          </a:p>
          <a:p>
            <a:pPr marL="914354" lvl="1" indent="-457178">
              <a:buFont typeface="+mj-lt"/>
              <a:buAutoNum type="arabicPeriod"/>
            </a:pPr>
            <a:r>
              <a:rPr lang="en-US" dirty="0"/>
              <a:t>Clients send transactions to be executed</a:t>
            </a:r>
          </a:p>
          <a:p>
            <a:pPr marL="914354" lvl="1" indent="-457178">
              <a:buFont typeface="+mj-lt"/>
              <a:buAutoNum type="arabicPeriod"/>
            </a:pPr>
            <a:r>
              <a:rPr lang="en-US" dirty="0" err="1"/>
              <a:t>Orderers</a:t>
            </a:r>
            <a:r>
              <a:rPr lang="en-US" dirty="0"/>
              <a:t> order execution results and transactions, batch into blocks</a:t>
            </a:r>
          </a:p>
          <a:p>
            <a:pPr marL="914354" lvl="1" indent="-457178">
              <a:buFont typeface="+mj-lt"/>
              <a:buAutoNum type="arabicPeriod"/>
            </a:pPr>
            <a:r>
              <a:rPr lang="en-US" dirty="0"/>
              <a:t>Peers receive blocks, validate in parallel, update state</a:t>
            </a:r>
          </a:p>
          <a:p>
            <a:pPr lvl="1"/>
            <a:r>
              <a:rPr lang="en-US" dirty="0"/>
              <a:t>Permissioned, not </a:t>
            </a:r>
            <a:r>
              <a:rPr lang="en-US" dirty="0" err="1"/>
              <a:t>permissionless</a:t>
            </a:r>
            <a:endParaRPr lang="en-US" dirty="0"/>
          </a:p>
          <a:p>
            <a:r>
              <a:rPr lang="en-US" dirty="0"/>
              <a:t>Witness caching</a:t>
            </a:r>
          </a:p>
          <a:p>
            <a:pPr lvl="1"/>
            <a:r>
              <a:rPr lang="en-US" dirty="0"/>
              <a:t>Reduce witness size by caching frequently accessed </a:t>
            </a:r>
            <a:r>
              <a:rPr lang="en-US" dirty="0" err="1"/>
              <a:t>trie</a:t>
            </a:r>
            <a:r>
              <a:rPr lang="en-US" dirty="0"/>
              <a:t> nodes</a:t>
            </a:r>
          </a:p>
        </p:txBody>
      </p:sp>
      <p:sp>
        <p:nvSpPr>
          <p:cNvPr id="4" name="Slide Number Placeholder 3">
            <a:extLst>
              <a:ext uri="{FF2B5EF4-FFF2-40B4-BE49-F238E27FC236}">
                <a16:creationId xmlns:a16="http://schemas.microsoft.com/office/drawing/2014/main" id="{8E6D1BF5-2930-004E-93CA-C88E07A7CC5D}"/>
              </a:ext>
            </a:extLst>
          </p:cNvPr>
          <p:cNvSpPr>
            <a:spLocks noGrp="1"/>
          </p:cNvSpPr>
          <p:nvPr>
            <p:ph type="sldNum" sz="quarter" idx="12"/>
          </p:nvPr>
        </p:nvSpPr>
        <p:spPr/>
        <p:txBody>
          <a:bodyPr/>
          <a:lstStyle/>
          <a:p>
            <a:fld id="{6AAD8B0F-0092-5844-912A-348AA0D900D9}" type="slidenum">
              <a:rPr lang="en-US" smtClean="0"/>
              <a:t>56</a:t>
            </a:fld>
            <a:endParaRPr lang="en-US"/>
          </a:p>
        </p:txBody>
      </p:sp>
    </p:spTree>
    <p:extLst>
      <p:ext uri="{BB962C8B-B14F-4D97-AF65-F5344CB8AC3E}">
        <p14:creationId xmlns:p14="http://schemas.microsoft.com/office/powerpoint/2010/main" val="7742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B68B-05A2-5640-96A5-6FBAB85F27C7}"/>
              </a:ext>
            </a:extLst>
          </p:cNvPr>
          <p:cNvSpPr>
            <a:spLocks noGrp="1"/>
          </p:cNvSpPr>
          <p:nvPr>
            <p:ph type="ctrTitle"/>
          </p:nvPr>
        </p:nvSpPr>
        <p:spPr/>
        <p:txBody>
          <a:bodyPr/>
          <a:lstStyle/>
          <a:p>
            <a:pPr algn="ctr"/>
            <a:r>
              <a:rPr lang="en-US" dirty="0"/>
              <a:t>Questions?</a:t>
            </a:r>
          </a:p>
        </p:txBody>
      </p:sp>
      <p:sp>
        <p:nvSpPr>
          <p:cNvPr id="5" name="Subtitle 4">
            <a:extLst>
              <a:ext uri="{FF2B5EF4-FFF2-40B4-BE49-F238E27FC236}">
                <a16:creationId xmlns:a16="http://schemas.microsoft.com/office/drawing/2014/main" id="{5A35E609-E1F7-294C-ABDD-BE7C7079BAD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637BA54-F89B-5848-B2F8-74D54C73F9F4}"/>
              </a:ext>
            </a:extLst>
          </p:cNvPr>
          <p:cNvSpPr>
            <a:spLocks noGrp="1"/>
          </p:cNvSpPr>
          <p:nvPr>
            <p:ph type="sldNum" sz="quarter" idx="12"/>
          </p:nvPr>
        </p:nvSpPr>
        <p:spPr/>
        <p:txBody>
          <a:bodyPr/>
          <a:lstStyle/>
          <a:p>
            <a:fld id="{6AAD8B0F-0092-5844-912A-348AA0D900D9}" type="slidenum">
              <a:rPr lang="en-US" smtClean="0"/>
              <a:t>57</a:t>
            </a:fld>
            <a:endParaRPr lang="en-US"/>
          </a:p>
        </p:txBody>
      </p:sp>
    </p:spTree>
    <p:extLst>
      <p:ext uri="{BB962C8B-B14F-4D97-AF65-F5344CB8AC3E}">
        <p14:creationId xmlns:p14="http://schemas.microsoft.com/office/powerpoint/2010/main" val="2924129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B68B-05A2-5640-96A5-6FBAB85F27C7}"/>
              </a:ext>
            </a:extLst>
          </p:cNvPr>
          <p:cNvSpPr>
            <a:spLocks noGrp="1"/>
          </p:cNvSpPr>
          <p:nvPr>
            <p:ph type="ctrTitle"/>
          </p:nvPr>
        </p:nvSpPr>
        <p:spPr/>
        <p:txBody>
          <a:bodyPr/>
          <a:lstStyle/>
          <a:p>
            <a:pPr algn="ctr"/>
            <a:r>
              <a:rPr lang="en-US" dirty="0"/>
              <a:t>Appendix</a:t>
            </a:r>
          </a:p>
        </p:txBody>
      </p:sp>
      <p:sp>
        <p:nvSpPr>
          <p:cNvPr id="5" name="Subtitle 4">
            <a:extLst>
              <a:ext uri="{FF2B5EF4-FFF2-40B4-BE49-F238E27FC236}">
                <a16:creationId xmlns:a16="http://schemas.microsoft.com/office/drawing/2014/main" id="{5A35E609-E1F7-294C-ABDD-BE7C7079BADE}"/>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637BA54-F89B-5848-B2F8-74D54C73F9F4}"/>
              </a:ext>
            </a:extLst>
          </p:cNvPr>
          <p:cNvSpPr>
            <a:spLocks noGrp="1"/>
          </p:cNvSpPr>
          <p:nvPr>
            <p:ph type="sldNum" sz="quarter" idx="12"/>
          </p:nvPr>
        </p:nvSpPr>
        <p:spPr/>
        <p:txBody>
          <a:bodyPr/>
          <a:lstStyle/>
          <a:p>
            <a:fld id="{6AAD8B0F-0092-5844-912A-348AA0D900D9}" type="slidenum">
              <a:rPr lang="en-US" smtClean="0"/>
              <a:t>58</a:t>
            </a:fld>
            <a:endParaRPr lang="en-US"/>
          </a:p>
        </p:txBody>
      </p:sp>
    </p:spTree>
    <p:extLst>
      <p:ext uri="{BB962C8B-B14F-4D97-AF65-F5344CB8AC3E}">
        <p14:creationId xmlns:p14="http://schemas.microsoft.com/office/powerpoint/2010/main" val="1799047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fontScale="92500" lnSpcReduction="10000"/>
          </a:bodyPr>
          <a:lstStyle/>
          <a:p>
            <a:r>
              <a:rPr lang="en-US" dirty="0" err="1"/>
              <a:t>PoW</a:t>
            </a:r>
            <a:r>
              <a:rPr lang="en-US" dirty="0"/>
              <a:t> prevents abuse by requiring nodes to perform expensive tasks and provide </a:t>
            </a:r>
            <a:r>
              <a:rPr lang="en-US" i="1" dirty="0"/>
              <a:t>proof</a:t>
            </a:r>
            <a:r>
              <a:rPr lang="en-US" dirty="0"/>
              <a:t> that the task has been completed</a:t>
            </a:r>
            <a:endParaRPr lang="en-US" i="1" dirty="0"/>
          </a:p>
          <a:p>
            <a:r>
              <a:rPr lang="en-US" i="1" dirty="0"/>
              <a:t>Work</a:t>
            </a:r>
            <a:r>
              <a:rPr lang="en-US" dirty="0"/>
              <a:t>: Make the SHA-3 hash of the block match some condition</a:t>
            </a:r>
          </a:p>
          <a:p>
            <a:pPr lvl="1"/>
            <a:r>
              <a:rPr lang="en-US" dirty="0"/>
              <a:t>A field in the block header called the </a:t>
            </a:r>
            <a:r>
              <a:rPr lang="en-US" i="1" dirty="0"/>
              <a:t>nonce</a:t>
            </a:r>
            <a:r>
              <a:rPr lang="en-US" dirty="0"/>
              <a:t> is modified until the hash of the block matches the </a:t>
            </a:r>
            <a:r>
              <a:rPr lang="en-US" dirty="0" err="1"/>
              <a:t>PoW</a:t>
            </a:r>
            <a:r>
              <a:rPr lang="en-US" dirty="0"/>
              <a:t> condition</a:t>
            </a:r>
          </a:p>
          <a:p>
            <a:r>
              <a:rPr lang="en-US" i="1" dirty="0"/>
              <a:t>Proof</a:t>
            </a:r>
            <a:r>
              <a:rPr lang="en-US" dirty="0"/>
              <a:t>: The SHA-3 hash of the block matches the condition</a:t>
            </a:r>
          </a:p>
          <a:p>
            <a:pPr lvl="1"/>
            <a:r>
              <a:rPr lang="en-US" dirty="0"/>
              <a:t>Verifying proof is not computationally expensive</a:t>
            </a:r>
          </a:p>
          <a:p>
            <a:r>
              <a:rPr lang="en-US" dirty="0"/>
              <a:t>Ethereum mining uses the </a:t>
            </a:r>
            <a:r>
              <a:rPr lang="en-US" dirty="0" err="1"/>
              <a:t>Ethash</a:t>
            </a:r>
            <a:r>
              <a:rPr lang="en-US" dirty="0"/>
              <a:t> algorithm</a:t>
            </a:r>
          </a:p>
          <a:p>
            <a:pPr lvl="1"/>
            <a:r>
              <a:rPr lang="en-US" dirty="0"/>
              <a:t>Mining gets progressively more difficult over time</a:t>
            </a:r>
          </a:p>
          <a:p>
            <a:pPr lvl="1"/>
            <a:r>
              <a:rPr lang="en-US" dirty="0"/>
              <a:t>Uses a shared resource called the DAG (directed acyclic graph)</a:t>
            </a:r>
          </a:p>
          <a:p>
            <a:pPr lvl="1"/>
            <a:r>
              <a:rPr lang="en-US" dirty="0"/>
              <a:t>DAG is regenerated every 30000 blocks (</a:t>
            </a:r>
            <a:r>
              <a:rPr lang="en-US" i="1" dirty="0"/>
              <a:t>epoch transition</a:t>
            </a:r>
            <a:r>
              <a:rPr lang="en-US" dirty="0"/>
              <a:t>)</a:t>
            </a:r>
          </a:p>
          <a:p>
            <a:pPr lvl="1"/>
            <a:r>
              <a:rPr lang="en-US" dirty="0"/>
              <a:t>Meant to make mining on ASICs difficult due to high memory usage</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59</a:t>
            </a:fld>
            <a:endParaRPr lang="en-US"/>
          </a:p>
        </p:txBody>
      </p:sp>
    </p:spTree>
    <p:extLst>
      <p:ext uri="{BB962C8B-B14F-4D97-AF65-F5344CB8AC3E}">
        <p14:creationId xmlns:p14="http://schemas.microsoft.com/office/powerpoint/2010/main" val="166219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661D-6817-2F46-98D5-B18364A8D1E8}"/>
              </a:ext>
            </a:extLst>
          </p:cNvPr>
          <p:cNvSpPr>
            <a:spLocks noGrp="1"/>
          </p:cNvSpPr>
          <p:nvPr>
            <p:ph type="title"/>
          </p:nvPr>
        </p:nvSpPr>
        <p:spPr/>
        <p:txBody>
          <a:bodyPr/>
          <a:lstStyle/>
          <a:p>
            <a:r>
              <a:rPr lang="en-US" dirty="0"/>
              <a:t>Ethereum Scalability	</a:t>
            </a:r>
          </a:p>
        </p:txBody>
      </p:sp>
      <p:sp>
        <p:nvSpPr>
          <p:cNvPr id="3" name="Content Placeholder 2">
            <a:extLst>
              <a:ext uri="{FF2B5EF4-FFF2-40B4-BE49-F238E27FC236}">
                <a16:creationId xmlns:a16="http://schemas.microsoft.com/office/drawing/2014/main" id="{3E27C7BC-03C2-5B40-884B-633410446EAD}"/>
              </a:ext>
            </a:extLst>
          </p:cNvPr>
          <p:cNvSpPr>
            <a:spLocks noGrp="1"/>
          </p:cNvSpPr>
          <p:nvPr>
            <p:ph idx="1"/>
          </p:nvPr>
        </p:nvSpPr>
        <p:spPr/>
        <p:txBody>
          <a:bodyPr/>
          <a:lstStyle/>
          <a:p>
            <a:r>
              <a:rPr lang="en-US" dirty="0"/>
              <a:t>Ethereum can only process ~15 transactions/second</a:t>
            </a:r>
          </a:p>
          <a:p>
            <a:pPr lvl="1"/>
            <a:r>
              <a:rPr lang="en-US" dirty="0"/>
              <a:t>Visa can process</a:t>
            </a:r>
            <a:r>
              <a:rPr lang="en-US" i="1" dirty="0"/>
              <a:t> 24000 </a:t>
            </a:r>
            <a:r>
              <a:rPr lang="en-US" dirty="0"/>
              <a:t>transactions/second</a:t>
            </a:r>
          </a:p>
          <a:p>
            <a:r>
              <a:rPr lang="en-US" dirty="0"/>
              <a:t>Smart contracts also contribute to slow transaction throughput</a:t>
            </a:r>
          </a:p>
          <a:p>
            <a:endParaRPr lang="en-US" dirty="0"/>
          </a:p>
        </p:txBody>
      </p:sp>
      <p:pic>
        <p:nvPicPr>
          <p:cNvPr id="5" name="Picture 4">
            <a:extLst>
              <a:ext uri="{FF2B5EF4-FFF2-40B4-BE49-F238E27FC236}">
                <a16:creationId xmlns:a16="http://schemas.microsoft.com/office/drawing/2014/main" id="{2B9D94A0-3700-074A-A5A7-B34F135270D7}"/>
              </a:ext>
            </a:extLst>
          </p:cNvPr>
          <p:cNvPicPr>
            <a:picLocks noChangeAspect="1"/>
          </p:cNvPicPr>
          <p:nvPr/>
        </p:nvPicPr>
        <p:blipFill>
          <a:blip r:embed="rId3"/>
          <a:stretch>
            <a:fillRect/>
          </a:stretch>
        </p:blipFill>
        <p:spPr>
          <a:xfrm>
            <a:off x="3132667" y="3586163"/>
            <a:ext cx="6270624" cy="3135312"/>
          </a:xfrm>
          <a:prstGeom prst="rect">
            <a:avLst/>
          </a:prstGeom>
        </p:spPr>
      </p:pic>
      <p:sp>
        <p:nvSpPr>
          <p:cNvPr id="6" name="Slide Number Placeholder 5">
            <a:extLst>
              <a:ext uri="{FF2B5EF4-FFF2-40B4-BE49-F238E27FC236}">
                <a16:creationId xmlns:a16="http://schemas.microsoft.com/office/drawing/2014/main" id="{F34EE1C3-C38E-E348-A6B3-3865FAE3B9DD}"/>
              </a:ext>
            </a:extLst>
          </p:cNvPr>
          <p:cNvSpPr>
            <a:spLocks noGrp="1"/>
          </p:cNvSpPr>
          <p:nvPr>
            <p:ph type="sldNum" sz="quarter" idx="12"/>
          </p:nvPr>
        </p:nvSpPr>
        <p:spPr/>
        <p:txBody>
          <a:bodyPr/>
          <a:lstStyle/>
          <a:p>
            <a:fld id="{6AAD8B0F-0092-5844-912A-348AA0D900D9}" type="slidenum">
              <a:rPr lang="en-US" smtClean="0"/>
              <a:t>6</a:t>
            </a:fld>
            <a:endParaRPr lang="en-US"/>
          </a:p>
        </p:txBody>
      </p:sp>
    </p:spTree>
    <p:extLst>
      <p:ext uri="{BB962C8B-B14F-4D97-AF65-F5344CB8AC3E}">
        <p14:creationId xmlns:p14="http://schemas.microsoft.com/office/powerpoint/2010/main" val="11882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Proof-Of-Work Consensus</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dirty="0"/>
              <a:t>No global coordination among miners</a:t>
            </a:r>
          </a:p>
          <a:p>
            <a:pPr lvl="1"/>
            <a:r>
              <a:rPr lang="en-US" dirty="0"/>
              <a:t>May produce blocks simultaneously</a:t>
            </a:r>
          </a:p>
          <a:p>
            <a:r>
              <a:rPr lang="en-US" dirty="0"/>
              <a:t>Whichever block propagates faster through the network “wins”</a:t>
            </a:r>
          </a:p>
          <a:p>
            <a:r>
              <a:rPr lang="en-US" dirty="0"/>
              <a:t>The other block is an </a:t>
            </a:r>
            <a:r>
              <a:rPr lang="en-US" i="1" dirty="0"/>
              <a:t>uncle block</a:t>
            </a:r>
            <a:r>
              <a:rPr lang="en-US" dirty="0"/>
              <a:t> instead of a </a:t>
            </a:r>
            <a:r>
              <a:rPr lang="en-US" i="1" dirty="0"/>
              <a:t>parent block</a:t>
            </a:r>
          </a:p>
          <a:p>
            <a:pPr lvl="1"/>
            <a:r>
              <a:rPr lang="en-US" dirty="0"/>
              <a:t>Still get block reward but not as much</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60</a:t>
            </a:fld>
            <a:endParaRPr lang="en-US"/>
          </a:p>
        </p:txBody>
      </p:sp>
    </p:spTree>
    <p:extLst>
      <p:ext uri="{BB962C8B-B14F-4D97-AF65-F5344CB8AC3E}">
        <p14:creationId xmlns:p14="http://schemas.microsoft.com/office/powerpoint/2010/main" val="322766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Transaction Pool</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dirty="0"/>
              <a:t>How miners get transactions from Ethereum end users</a:t>
            </a:r>
          </a:p>
          <a:p>
            <a:r>
              <a:rPr lang="en-US" dirty="0"/>
              <a:t>End users submit transactions to the transaction pool.</a:t>
            </a:r>
          </a:p>
          <a:p>
            <a:pPr lvl="1"/>
            <a:r>
              <a:rPr lang="en-US" dirty="0"/>
              <a:t>Transactions specify maximum transaction fee the user is willing to spend (</a:t>
            </a:r>
            <a:r>
              <a:rPr lang="en-US" i="1" dirty="0"/>
              <a:t>gas limit, gas price)</a:t>
            </a:r>
            <a:endParaRPr lang="en-US" dirty="0"/>
          </a:p>
          <a:p>
            <a:r>
              <a:rPr lang="en-US" dirty="0"/>
              <a:t>Miners choose transactions from pool to include in block</a:t>
            </a:r>
          </a:p>
          <a:p>
            <a:r>
              <a:rPr lang="en-US" dirty="0"/>
              <a:t>Advantageous to choose transactions with high fee </a:t>
            </a:r>
          </a:p>
          <a:p>
            <a:pPr lvl="1"/>
            <a:r>
              <a:rPr lang="en-US" dirty="0"/>
              <a:t>Miner will get higher reward</a:t>
            </a:r>
          </a:p>
          <a:p>
            <a:r>
              <a:rPr lang="en-US" dirty="0"/>
              <a:t>Cannot include </a:t>
            </a:r>
            <a:r>
              <a:rPr lang="en-US" i="1" dirty="0"/>
              <a:t>every</a:t>
            </a:r>
            <a:r>
              <a:rPr lang="en-US" dirty="0"/>
              <a:t> transaction</a:t>
            </a:r>
          </a:p>
          <a:p>
            <a:pPr lvl="1"/>
            <a:r>
              <a:rPr lang="en-US" dirty="0"/>
              <a:t>Block </a:t>
            </a:r>
            <a:r>
              <a:rPr lang="en-US" i="1" dirty="0"/>
              <a:t>gas limit</a:t>
            </a:r>
            <a:r>
              <a:rPr lang="en-US" dirty="0"/>
              <a:t>: meant to reduce propagation time</a:t>
            </a:r>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61</a:t>
            </a:fld>
            <a:endParaRPr lang="en-US"/>
          </a:p>
        </p:txBody>
      </p:sp>
    </p:spTree>
    <p:extLst>
      <p:ext uri="{BB962C8B-B14F-4D97-AF65-F5344CB8AC3E}">
        <p14:creationId xmlns:p14="http://schemas.microsoft.com/office/powerpoint/2010/main" val="1206945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Why increasing block size does not work</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dirty="0"/>
              <a:t>Larger blocks = more storage space</a:t>
            </a:r>
          </a:p>
          <a:p>
            <a:r>
              <a:rPr lang="en-US" dirty="0"/>
              <a:t>More network traffic</a:t>
            </a:r>
          </a:p>
          <a:p>
            <a:endParaRPr lang="en-US" dirty="0"/>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62</a:t>
            </a:fld>
            <a:endParaRPr lang="en-US"/>
          </a:p>
        </p:txBody>
      </p:sp>
    </p:spTree>
    <p:extLst>
      <p:ext uri="{BB962C8B-B14F-4D97-AF65-F5344CB8AC3E}">
        <p14:creationId xmlns:p14="http://schemas.microsoft.com/office/powerpoint/2010/main" val="1080905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D3F1-FEA1-D64B-BA91-E7F24131F3CF}"/>
              </a:ext>
            </a:extLst>
          </p:cNvPr>
          <p:cNvSpPr>
            <a:spLocks noGrp="1"/>
          </p:cNvSpPr>
          <p:nvPr>
            <p:ph type="title"/>
          </p:nvPr>
        </p:nvSpPr>
        <p:spPr/>
        <p:txBody>
          <a:bodyPr/>
          <a:lstStyle/>
          <a:p>
            <a:r>
              <a:rPr lang="en-US" dirty="0"/>
              <a:t>Why blocks?</a:t>
            </a:r>
          </a:p>
        </p:txBody>
      </p:sp>
      <p:sp>
        <p:nvSpPr>
          <p:cNvPr id="3" name="Content Placeholder 2">
            <a:extLst>
              <a:ext uri="{FF2B5EF4-FFF2-40B4-BE49-F238E27FC236}">
                <a16:creationId xmlns:a16="http://schemas.microsoft.com/office/drawing/2014/main" id="{2B0E31B2-4CAF-A943-B7F7-F69C2CC20F2D}"/>
              </a:ext>
            </a:extLst>
          </p:cNvPr>
          <p:cNvSpPr>
            <a:spLocks noGrp="1"/>
          </p:cNvSpPr>
          <p:nvPr>
            <p:ph idx="1"/>
          </p:nvPr>
        </p:nvSpPr>
        <p:spPr/>
        <p:txBody>
          <a:bodyPr>
            <a:normAutofit/>
          </a:bodyPr>
          <a:lstStyle/>
          <a:p>
            <a:r>
              <a:rPr lang="en-US" dirty="0"/>
              <a:t>We could just use single transactions</a:t>
            </a:r>
          </a:p>
          <a:p>
            <a:r>
              <a:rPr lang="en-US" dirty="0"/>
              <a:t>Then </a:t>
            </a:r>
            <a:r>
              <a:rPr lang="en-US" dirty="0" err="1"/>
              <a:t>PoW</a:t>
            </a:r>
            <a:r>
              <a:rPr lang="en-US" dirty="0"/>
              <a:t> must be done for each individual transaction</a:t>
            </a:r>
          </a:p>
          <a:p>
            <a:r>
              <a:rPr lang="en-US" dirty="0"/>
              <a:t>Only one “active” transaction in the network at a time</a:t>
            </a:r>
          </a:p>
          <a:p>
            <a:endParaRPr lang="en-US" dirty="0"/>
          </a:p>
        </p:txBody>
      </p:sp>
      <p:sp>
        <p:nvSpPr>
          <p:cNvPr id="4" name="Slide Number Placeholder 3">
            <a:extLst>
              <a:ext uri="{FF2B5EF4-FFF2-40B4-BE49-F238E27FC236}">
                <a16:creationId xmlns:a16="http://schemas.microsoft.com/office/drawing/2014/main" id="{49B83720-BE25-374B-B514-078D03ED5005}"/>
              </a:ext>
            </a:extLst>
          </p:cNvPr>
          <p:cNvSpPr>
            <a:spLocks noGrp="1"/>
          </p:cNvSpPr>
          <p:nvPr>
            <p:ph type="sldNum" sz="quarter" idx="12"/>
          </p:nvPr>
        </p:nvSpPr>
        <p:spPr/>
        <p:txBody>
          <a:bodyPr/>
          <a:lstStyle/>
          <a:p>
            <a:fld id="{6AAD8B0F-0092-5844-912A-348AA0D900D9}" type="slidenum">
              <a:rPr lang="en-US" smtClean="0"/>
              <a:t>63</a:t>
            </a:fld>
            <a:endParaRPr lang="en-US"/>
          </a:p>
        </p:txBody>
      </p:sp>
    </p:spTree>
    <p:extLst>
      <p:ext uri="{BB962C8B-B14F-4D97-AF65-F5344CB8AC3E}">
        <p14:creationId xmlns:p14="http://schemas.microsoft.com/office/powerpoint/2010/main" val="3115552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C079-1A4E-D542-B407-97632C4790B4}"/>
              </a:ext>
            </a:extLst>
          </p:cNvPr>
          <p:cNvSpPr>
            <a:spLocks noGrp="1"/>
          </p:cNvSpPr>
          <p:nvPr>
            <p:ph type="title"/>
          </p:nvPr>
        </p:nvSpPr>
        <p:spPr/>
        <p:txBody>
          <a:bodyPr/>
          <a:lstStyle/>
          <a:p>
            <a:r>
              <a:rPr lang="en-US" dirty="0"/>
              <a:t>Witness Caching</a:t>
            </a:r>
          </a:p>
        </p:txBody>
      </p:sp>
      <p:sp>
        <p:nvSpPr>
          <p:cNvPr id="3" name="Content Placeholder 2">
            <a:extLst>
              <a:ext uri="{FF2B5EF4-FFF2-40B4-BE49-F238E27FC236}">
                <a16:creationId xmlns:a16="http://schemas.microsoft.com/office/drawing/2014/main" id="{8CCAA090-9419-CE46-BA74-6D52957AB76A}"/>
              </a:ext>
            </a:extLst>
          </p:cNvPr>
          <p:cNvSpPr>
            <a:spLocks noGrp="1"/>
          </p:cNvSpPr>
          <p:nvPr>
            <p:ph idx="1"/>
          </p:nvPr>
        </p:nvSpPr>
        <p:spPr/>
        <p:txBody>
          <a:bodyPr/>
          <a:lstStyle/>
          <a:p>
            <a:r>
              <a:rPr lang="en-US" dirty="0"/>
              <a:t>The top levels of the Merkle Patricia are accessed frequently</a:t>
            </a:r>
          </a:p>
          <a:p>
            <a:pPr lvl="1"/>
            <a:r>
              <a:rPr lang="en-US" dirty="0"/>
              <a:t>Can be locally cached at verifiers</a:t>
            </a:r>
          </a:p>
          <a:p>
            <a:pPr lvl="1"/>
            <a:r>
              <a:rPr lang="en-US" dirty="0"/>
              <a:t>No longer need to send these nodes in witnesses</a:t>
            </a:r>
          </a:p>
          <a:p>
            <a:pPr marL="457178" lvl="1" indent="0">
              <a:buNone/>
            </a:pPr>
            <a:endParaRPr lang="en-US" dirty="0"/>
          </a:p>
          <a:p>
            <a:endParaRPr lang="en-US" dirty="0"/>
          </a:p>
        </p:txBody>
      </p:sp>
      <p:sp>
        <p:nvSpPr>
          <p:cNvPr id="4" name="Slide Number Placeholder 3">
            <a:extLst>
              <a:ext uri="{FF2B5EF4-FFF2-40B4-BE49-F238E27FC236}">
                <a16:creationId xmlns:a16="http://schemas.microsoft.com/office/drawing/2014/main" id="{30686E5D-440C-124C-86DF-1EB3F894A011}"/>
              </a:ext>
            </a:extLst>
          </p:cNvPr>
          <p:cNvSpPr>
            <a:spLocks noGrp="1"/>
          </p:cNvSpPr>
          <p:nvPr>
            <p:ph type="sldNum" sz="quarter" idx="12"/>
          </p:nvPr>
        </p:nvSpPr>
        <p:spPr/>
        <p:txBody>
          <a:bodyPr/>
          <a:lstStyle/>
          <a:p>
            <a:fld id="{6AAD8B0F-0092-5844-912A-348AA0D900D9}" type="slidenum">
              <a:rPr lang="en-US" smtClean="0"/>
              <a:t>64</a:t>
            </a:fld>
            <a:endParaRPr lang="en-US"/>
          </a:p>
        </p:txBody>
      </p:sp>
    </p:spTree>
    <p:extLst>
      <p:ext uri="{BB962C8B-B14F-4D97-AF65-F5344CB8AC3E}">
        <p14:creationId xmlns:p14="http://schemas.microsoft.com/office/powerpoint/2010/main" val="585536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C079-1A4E-D542-B407-97632C4790B4}"/>
              </a:ext>
            </a:extLst>
          </p:cNvPr>
          <p:cNvSpPr>
            <a:spLocks noGrp="1"/>
          </p:cNvSpPr>
          <p:nvPr>
            <p:ph type="title"/>
          </p:nvPr>
        </p:nvSpPr>
        <p:spPr/>
        <p:txBody>
          <a:bodyPr/>
          <a:lstStyle/>
          <a:p>
            <a:r>
              <a:rPr lang="en-US" dirty="0"/>
              <a:t>Hash function security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CCAA090-9419-CE46-BA74-6D52957AB76A}"/>
                  </a:ext>
                </a:extLst>
              </p:cNvPr>
              <p:cNvSpPr>
                <a:spLocks noGrp="1"/>
              </p:cNvSpPr>
              <p:nvPr>
                <p:ph idx="1"/>
              </p:nvPr>
            </p:nvSpPr>
            <p:spPr>
              <a:xfrm>
                <a:off x="838200" y="1825625"/>
                <a:ext cx="10515600" cy="4351338"/>
              </a:xfrm>
            </p:spPr>
            <p:txBody>
              <a:bodyPr/>
              <a:lstStyle/>
              <a:p>
                <a:r>
                  <a:rPr lang="en-US" dirty="0"/>
                  <a:t>Collision resistance: Difficult to find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oMath>
                </a14:m>
                <a:r>
                  <a:rPr lang="en-US" dirty="0"/>
                  <a:t> such that</a:t>
                </a:r>
                <a:br>
                  <a:rPr lang="en-US" dirty="0"/>
                </a:br>
                <a:r>
                  <a:rPr lang="en-US" dirty="0"/>
                  <a:t> </a:t>
                </a:r>
                <a14:m>
                  <m:oMath xmlns:m="http://schemas.openxmlformats.org/officeDocument/2006/math">
                    <m:r>
                      <a:rPr lang="en-US">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r>
                  <a:rPr lang="en-US" dirty="0"/>
                  <a:t>Preimage resistance: Given </a:t>
                </a:r>
                <a14:m>
                  <m:oMath xmlns:m="http://schemas.openxmlformats.org/officeDocument/2006/math">
                    <m:r>
                      <a:rPr lang="en-US" b="0" i="1" smtClean="0">
                        <a:latin typeface="Cambria Math" panose="02040503050406030204" pitchFamily="18" charset="0"/>
                      </a:rPr>
                      <m:t>𝑦</m:t>
                    </m:r>
                  </m:oMath>
                </a14:m>
                <a:r>
                  <a:rPr lang="en-US" dirty="0"/>
                  <a:t>, difficult to find </a:t>
                </a:r>
                <a14:m>
                  <m:oMath xmlns:m="http://schemas.openxmlformats.org/officeDocument/2006/math">
                    <m:r>
                      <a:rPr lang="en-US" b="0" i="1" smtClean="0">
                        <a:latin typeface="Cambria Math" panose="02040503050406030204" pitchFamily="18" charset="0"/>
                      </a:rPr>
                      <m:t>𝑥</m:t>
                    </m:r>
                  </m:oMath>
                </a14:m>
                <a:r>
                  <a:rPr lang="en-US" dirty="0"/>
                  <a:t> such that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r>
                  <a:rPr lang="en-US" dirty="0"/>
                  <a:t>Second preimage resistance: Given </a:t>
                </a:r>
                <a14:m>
                  <m:oMath xmlns:m="http://schemas.openxmlformats.org/officeDocument/2006/math">
                    <m:r>
                      <a:rPr lang="en-US" b="0" i="1" smtClean="0">
                        <a:latin typeface="Cambria Math" panose="02040503050406030204" pitchFamily="18" charset="0"/>
                      </a:rPr>
                      <m:t>𝑥</m:t>
                    </m:r>
                  </m:oMath>
                </a14:m>
                <a:r>
                  <a:rPr lang="en-US" dirty="0"/>
                  <a:t>, difficult to find </a:t>
                </a:r>
                <a14:m>
                  <m:oMath xmlns:m="http://schemas.openxmlformats.org/officeDocument/2006/math">
                    <m:r>
                      <a:rPr lang="en-US" b="0" i="1" smtClean="0">
                        <a:latin typeface="Cambria Math" panose="02040503050406030204" pitchFamily="18" charset="0"/>
                      </a:rPr>
                      <m:t>𝑦</m:t>
                    </m:r>
                  </m:oMath>
                </a14:m>
                <a:r>
                  <a:rPr lang="en-US" dirty="0"/>
                  <a:t> such that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p>
              <a:p>
                <a:r>
                  <a:rPr lang="en-US" dirty="0"/>
                  <a:t>Existence of second preimage implies collision</a:t>
                </a:r>
              </a:p>
              <a:p>
                <a:endParaRPr lang="en-US" dirty="0"/>
              </a:p>
            </p:txBody>
          </p:sp>
        </mc:Choice>
        <mc:Fallback>
          <p:sp>
            <p:nvSpPr>
              <p:cNvPr id="3" name="Content Placeholder 2">
                <a:extLst>
                  <a:ext uri="{FF2B5EF4-FFF2-40B4-BE49-F238E27FC236}">
                    <a16:creationId xmlns:a16="http://schemas.microsoft.com/office/drawing/2014/main" id="{8CCAA090-9419-CE46-BA74-6D52957AB76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0686E5D-440C-124C-86DF-1EB3F894A011}"/>
              </a:ext>
            </a:extLst>
          </p:cNvPr>
          <p:cNvSpPr>
            <a:spLocks noGrp="1"/>
          </p:cNvSpPr>
          <p:nvPr>
            <p:ph type="sldNum" sz="quarter" idx="12"/>
          </p:nvPr>
        </p:nvSpPr>
        <p:spPr/>
        <p:txBody>
          <a:bodyPr/>
          <a:lstStyle/>
          <a:p>
            <a:fld id="{6AAD8B0F-0092-5844-912A-348AA0D900D9}" type="slidenum">
              <a:rPr lang="en-US" smtClean="0"/>
              <a:t>65</a:t>
            </a:fld>
            <a:endParaRPr lang="en-US"/>
          </a:p>
        </p:txBody>
      </p:sp>
    </p:spTree>
    <p:extLst>
      <p:ext uri="{BB962C8B-B14F-4D97-AF65-F5344CB8AC3E}">
        <p14:creationId xmlns:p14="http://schemas.microsoft.com/office/powerpoint/2010/main" val="3891948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7021-DD63-A843-BC86-DE7B5D70B498}"/>
              </a:ext>
            </a:extLst>
          </p:cNvPr>
          <p:cNvSpPr>
            <a:spLocks noGrp="1"/>
          </p:cNvSpPr>
          <p:nvPr>
            <p:ph type="title"/>
          </p:nvPr>
        </p:nvSpPr>
        <p:spPr/>
        <p:txBody>
          <a:bodyPr/>
          <a:lstStyle/>
          <a:p>
            <a:r>
              <a:rPr lang="en-US" dirty="0"/>
              <a:t>Merkle-Patricia </a:t>
            </a:r>
            <a:r>
              <a:rPr lang="en-US" dirty="0" err="1"/>
              <a:t>Trie</a:t>
            </a:r>
            <a:r>
              <a:rPr lang="en-US" dirty="0"/>
              <a:t> Details</a:t>
            </a:r>
          </a:p>
        </p:txBody>
      </p:sp>
      <p:pic>
        <p:nvPicPr>
          <p:cNvPr id="5" name="Content Placeholder 4">
            <a:extLst>
              <a:ext uri="{FF2B5EF4-FFF2-40B4-BE49-F238E27FC236}">
                <a16:creationId xmlns:a16="http://schemas.microsoft.com/office/drawing/2014/main" id="{54D5D708-09FE-A249-BE56-1DD89B60BB5D}"/>
              </a:ext>
            </a:extLst>
          </p:cNvPr>
          <p:cNvPicPr>
            <a:picLocks noGrp="1" noChangeAspect="1"/>
          </p:cNvPicPr>
          <p:nvPr>
            <p:ph idx="1"/>
          </p:nvPr>
        </p:nvPicPr>
        <p:blipFill>
          <a:blip r:embed="rId2"/>
          <a:stretch>
            <a:fillRect/>
          </a:stretch>
        </p:blipFill>
        <p:spPr>
          <a:xfrm>
            <a:off x="2670866" y="1517460"/>
            <a:ext cx="6850268" cy="4838894"/>
          </a:xfrm>
          <a:prstGeom prst="rect">
            <a:avLst/>
          </a:prstGeom>
        </p:spPr>
      </p:pic>
      <p:sp>
        <p:nvSpPr>
          <p:cNvPr id="4" name="Slide Number Placeholder 3">
            <a:extLst>
              <a:ext uri="{FF2B5EF4-FFF2-40B4-BE49-F238E27FC236}">
                <a16:creationId xmlns:a16="http://schemas.microsoft.com/office/drawing/2014/main" id="{CC45B35B-A7DB-9D49-A51B-DF4FA9D35847}"/>
              </a:ext>
            </a:extLst>
          </p:cNvPr>
          <p:cNvSpPr>
            <a:spLocks noGrp="1"/>
          </p:cNvSpPr>
          <p:nvPr>
            <p:ph type="sldNum" sz="quarter" idx="12"/>
          </p:nvPr>
        </p:nvSpPr>
        <p:spPr/>
        <p:txBody>
          <a:bodyPr/>
          <a:lstStyle/>
          <a:p>
            <a:fld id="{6AAD8B0F-0092-5844-912A-348AA0D900D9}" type="slidenum">
              <a:rPr lang="en-US" smtClean="0"/>
              <a:t>66</a:t>
            </a:fld>
            <a:endParaRPr lang="en-US"/>
          </a:p>
        </p:txBody>
      </p:sp>
    </p:spTree>
    <p:extLst>
      <p:ext uri="{BB962C8B-B14F-4D97-AF65-F5344CB8AC3E}">
        <p14:creationId xmlns:p14="http://schemas.microsoft.com/office/powerpoint/2010/main" val="1968288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E69C-479E-F04B-AB08-28565B3FC3AD}"/>
              </a:ext>
            </a:extLst>
          </p:cNvPr>
          <p:cNvSpPr>
            <a:spLocks noGrp="1"/>
          </p:cNvSpPr>
          <p:nvPr>
            <p:ph type="title"/>
          </p:nvPr>
        </p:nvSpPr>
        <p:spPr>
          <a:xfrm>
            <a:off x="839790" y="457200"/>
            <a:ext cx="4234236" cy="1600200"/>
          </a:xfrm>
        </p:spPr>
        <p:txBody>
          <a:bodyPr/>
          <a:lstStyle/>
          <a:p>
            <a:r>
              <a:rPr lang="en-US" dirty="0"/>
              <a:t>Ethereum Scalability: I/O</a:t>
            </a:r>
          </a:p>
        </p:txBody>
      </p:sp>
      <p:pic>
        <p:nvPicPr>
          <p:cNvPr id="5" name="Content Placeholder 4">
            <a:extLst>
              <a:ext uri="{FF2B5EF4-FFF2-40B4-BE49-F238E27FC236}">
                <a16:creationId xmlns:a16="http://schemas.microsoft.com/office/drawing/2014/main" id="{0869D1DB-B28E-5642-BC35-96244ACAD28A}"/>
              </a:ext>
            </a:extLst>
          </p:cNvPr>
          <p:cNvPicPr>
            <a:picLocks noGrp="1" noChangeAspect="1"/>
          </p:cNvPicPr>
          <p:nvPr>
            <p:ph idx="1"/>
          </p:nvPr>
        </p:nvPicPr>
        <p:blipFill>
          <a:blip r:embed="rId3"/>
          <a:stretch>
            <a:fillRect/>
          </a:stretch>
        </p:blipFill>
        <p:spPr>
          <a:xfrm>
            <a:off x="5258595" y="0"/>
            <a:ext cx="6858000" cy="6858000"/>
          </a:xfrm>
        </p:spPr>
      </p:pic>
      <p:sp>
        <p:nvSpPr>
          <p:cNvPr id="3" name="Text Placeholder 2">
            <a:extLst>
              <a:ext uri="{FF2B5EF4-FFF2-40B4-BE49-F238E27FC236}">
                <a16:creationId xmlns:a16="http://schemas.microsoft.com/office/drawing/2014/main" id="{4410C277-338E-0049-9992-7266B24F18E3}"/>
              </a:ext>
            </a:extLst>
          </p:cNvPr>
          <p:cNvSpPr>
            <a:spLocks noGrp="1"/>
          </p:cNvSpPr>
          <p:nvPr>
            <p:ph type="body" sz="half" idx="2"/>
          </p:nvPr>
        </p:nvSpPr>
        <p:spPr/>
        <p:txBody>
          <a:bodyPr>
            <a:normAutofit/>
          </a:bodyPr>
          <a:lstStyle/>
          <a:p>
            <a:pPr marL="285737" indent="-285737">
              <a:buFont typeface="Arial" panose="020B0604020202020204" pitchFamily="34" charset="0"/>
              <a:buChar char="•"/>
            </a:pPr>
            <a:r>
              <a:rPr lang="en-US" sz="2400" dirty="0"/>
              <a:t>Reducing I/O may improve transaction throughput</a:t>
            </a:r>
            <a:br>
              <a:rPr lang="en-US" sz="2400" dirty="0"/>
            </a:br>
            <a:endParaRPr lang="en-US" sz="2400" dirty="0"/>
          </a:p>
          <a:p>
            <a:pPr marL="285737" indent="-285737">
              <a:buFont typeface="Arial" panose="020B0604020202020204" pitchFamily="34" charset="0"/>
              <a:buChar char="•"/>
            </a:pPr>
            <a:r>
              <a:rPr lang="en-US" sz="2400" i="1" dirty="0"/>
              <a:t>Stateless Clients </a:t>
            </a:r>
            <a:r>
              <a:rPr lang="en-US" sz="2400" dirty="0"/>
              <a:t>is one proposed solution</a:t>
            </a:r>
          </a:p>
          <a:p>
            <a:endParaRPr lang="en-US" sz="2000" dirty="0"/>
          </a:p>
        </p:txBody>
      </p:sp>
      <p:sp>
        <p:nvSpPr>
          <p:cNvPr id="8" name="Slide Number Placeholder 7">
            <a:extLst>
              <a:ext uri="{FF2B5EF4-FFF2-40B4-BE49-F238E27FC236}">
                <a16:creationId xmlns:a16="http://schemas.microsoft.com/office/drawing/2014/main" id="{5BB93D26-4B6F-DD4E-9A1E-F3DBE7D8C5C7}"/>
              </a:ext>
            </a:extLst>
          </p:cNvPr>
          <p:cNvSpPr>
            <a:spLocks noGrp="1"/>
          </p:cNvSpPr>
          <p:nvPr>
            <p:ph type="sldNum" sz="quarter" idx="12"/>
          </p:nvPr>
        </p:nvSpPr>
        <p:spPr/>
        <p:txBody>
          <a:bodyPr/>
          <a:lstStyle/>
          <a:p>
            <a:fld id="{6AAD8B0F-0092-5844-912A-348AA0D900D9}" type="slidenum">
              <a:rPr lang="en-US" smtClean="0"/>
              <a:t>7</a:t>
            </a:fld>
            <a:endParaRPr lang="en-US"/>
          </a:p>
        </p:txBody>
      </p:sp>
    </p:spTree>
    <p:extLst>
      <p:ext uri="{BB962C8B-B14F-4D97-AF65-F5344CB8AC3E}">
        <p14:creationId xmlns:p14="http://schemas.microsoft.com/office/powerpoint/2010/main" val="35987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A017-CEA7-BD47-8904-818E763EF285}"/>
              </a:ext>
            </a:extLst>
          </p:cNvPr>
          <p:cNvSpPr>
            <a:spLocks noGrp="1"/>
          </p:cNvSpPr>
          <p:nvPr>
            <p:ph type="title"/>
          </p:nvPr>
        </p:nvSpPr>
        <p:spPr/>
        <p:txBody>
          <a:bodyPr/>
          <a:lstStyle/>
          <a:p>
            <a:r>
              <a:rPr lang="en-US" dirty="0"/>
              <a:t>Ethereum Internals: Outline</a:t>
            </a:r>
          </a:p>
        </p:txBody>
      </p:sp>
      <p:sp>
        <p:nvSpPr>
          <p:cNvPr id="3" name="Content Placeholder 2">
            <a:extLst>
              <a:ext uri="{FF2B5EF4-FFF2-40B4-BE49-F238E27FC236}">
                <a16:creationId xmlns:a16="http://schemas.microsoft.com/office/drawing/2014/main" id="{55F181EF-0333-6244-A58E-F4F3B96FC0AC}"/>
              </a:ext>
            </a:extLst>
          </p:cNvPr>
          <p:cNvSpPr>
            <a:spLocks noGrp="1"/>
          </p:cNvSpPr>
          <p:nvPr>
            <p:ph idx="1"/>
          </p:nvPr>
        </p:nvSpPr>
        <p:spPr/>
        <p:txBody>
          <a:bodyPr/>
          <a:lstStyle/>
          <a:p>
            <a:r>
              <a:rPr lang="en-US" dirty="0"/>
              <a:t>Transactions</a:t>
            </a:r>
          </a:p>
          <a:p>
            <a:r>
              <a:rPr lang="en-US" dirty="0"/>
              <a:t>Blocks</a:t>
            </a:r>
          </a:p>
          <a:p>
            <a:r>
              <a:rPr lang="en-US" dirty="0"/>
              <a:t>RLP Encoding</a:t>
            </a:r>
          </a:p>
          <a:p>
            <a:r>
              <a:rPr lang="en-US" dirty="0"/>
              <a:t>Merkle-Patricia </a:t>
            </a:r>
            <a:r>
              <a:rPr lang="en-US" dirty="0" err="1"/>
              <a:t>Trie</a:t>
            </a:r>
            <a:endParaRPr lang="en-US" dirty="0"/>
          </a:p>
          <a:p>
            <a:r>
              <a:rPr lang="en-US" dirty="0"/>
              <a:t>State Transition Function</a:t>
            </a:r>
          </a:p>
          <a:p>
            <a:r>
              <a:rPr lang="en-US" dirty="0"/>
              <a:t>Proof-Of-Work (</a:t>
            </a:r>
            <a:r>
              <a:rPr lang="en-US" dirty="0" err="1"/>
              <a:t>PoW</a:t>
            </a:r>
            <a:r>
              <a:rPr lang="en-US" dirty="0"/>
              <a:t>) Consensus</a:t>
            </a:r>
          </a:p>
        </p:txBody>
      </p:sp>
      <p:sp>
        <p:nvSpPr>
          <p:cNvPr id="4" name="Slide Number Placeholder 3">
            <a:extLst>
              <a:ext uri="{FF2B5EF4-FFF2-40B4-BE49-F238E27FC236}">
                <a16:creationId xmlns:a16="http://schemas.microsoft.com/office/drawing/2014/main" id="{C3D65ED0-5C26-9E43-934B-16CAE226D6C2}"/>
              </a:ext>
            </a:extLst>
          </p:cNvPr>
          <p:cNvSpPr>
            <a:spLocks noGrp="1"/>
          </p:cNvSpPr>
          <p:nvPr>
            <p:ph type="sldNum" sz="quarter" idx="12"/>
          </p:nvPr>
        </p:nvSpPr>
        <p:spPr/>
        <p:txBody>
          <a:bodyPr/>
          <a:lstStyle/>
          <a:p>
            <a:fld id="{6AAD8B0F-0092-5844-912A-348AA0D900D9}" type="slidenum">
              <a:rPr lang="en-US" smtClean="0"/>
              <a:t>8</a:t>
            </a:fld>
            <a:endParaRPr lang="en-US"/>
          </a:p>
        </p:txBody>
      </p:sp>
    </p:spTree>
    <p:extLst>
      <p:ext uri="{BB962C8B-B14F-4D97-AF65-F5344CB8AC3E}">
        <p14:creationId xmlns:p14="http://schemas.microsoft.com/office/powerpoint/2010/main" val="199698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455D-176A-844B-BCC2-061D835F0036}"/>
              </a:ext>
            </a:extLst>
          </p:cNvPr>
          <p:cNvSpPr>
            <a:spLocks noGrp="1"/>
          </p:cNvSpPr>
          <p:nvPr>
            <p:ph type="title"/>
          </p:nvPr>
        </p:nvSpPr>
        <p:spPr/>
        <p:txBody>
          <a:bodyPr/>
          <a:lstStyle/>
          <a:p>
            <a:r>
              <a:rPr lang="en-US" dirty="0"/>
              <a:t>Transactions</a:t>
            </a:r>
          </a:p>
        </p:txBody>
      </p:sp>
      <p:sp>
        <p:nvSpPr>
          <p:cNvPr id="3" name="Content Placeholder 2">
            <a:extLst>
              <a:ext uri="{FF2B5EF4-FFF2-40B4-BE49-F238E27FC236}">
                <a16:creationId xmlns:a16="http://schemas.microsoft.com/office/drawing/2014/main" id="{F835322C-F939-E242-8425-04925B2F9DF3}"/>
              </a:ext>
            </a:extLst>
          </p:cNvPr>
          <p:cNvSpPr>
            <a:spLocks noGrp="1"/>
          </p:cNvSpPr>
          <p:nvPr>
            <p:ph idx="1"/>
          </p:nvPr>
        </p:nvSpPr>
        <p:spPr/>
        <p:txBody>
          <a:bodyPr/>
          <a:lstStyle/>
          <a:p>
            <a:r>
              <a:rPr lang="en-US" dirty="0"/>
              <a:t>How the outside world communicates with Ethereum</a:t>
            </a:r>
          </a:p>
          <a:p>
            <a:r>
              <a:rPr lang="en-US" dirty="0"/>
              <a:t>160-bit account addresses</a:t>
            </a:r>
          </a:p>
          <a:p>
            <a:endParaRPr lang="en-US" dirty="0"/>
          </a:p>
        </p:txBody>
      </p:sp>
      <p:pic>
        <p:nvPicPr>
          <p:cNvPr id="5" name="Picture 4">
            <a:extLst>
              <a:ext uri="{FF2B5EF4-FFF2-40B4-BE49-F238E27FC236}">
                <a16:creationId xmlns:a16="http://schemas.microsoft.com/office/drawing/2014/main" id="{540AD1F1-1F73-A241-8813-4A9F56835C8A}"/>
              </a:ext>
            </a:extLst>
          </p:cNvPr>
          <p:cNvPicPr>
            <a:picLocks noChangeAspect="1"/>
          </p:cNvPicPr>
          <p:nvPr/>
        </p:nvPicPr>
        <p:blipFill>
          <a:blip r:embed="rId3">
            <a:extLst>
              <a:ext uri="{BEBA8EAE-BF5A-486C-A8C5-ECC9F3942E4B}">
                <a14:imgProps xmlns:a14="http://schemas.microsoft.com/office/drawing/2010/main">
                  <a14:imgLayer>
                    <a14:imgEffect>
                      <a14:saturation sat="400000"/>
                    </a14:imgEffect>
                  </a14:imgLayer>
                </a14:imgProps>
              </a:ext>
            </a:extLst>
          </a:blip>
          <a:stretch>
            <a:fillRect/>
          </a:stretch>
        </p:blipFill>
        <p:spPr>
          <a:xfrm>
            <a:off x="2269069" y="2739871"/>
            <a:ext cx="7478183" cy="3986896"/>
          </a:xfrm>
          <a:prstGeom prst="rect">
            <a:avLst/>
          </a:prstGeom>
        </p:spPr>
      </p:pic>
      <p:sp>
        <p:nvSpPr>
          <p:cNvPr id="6" name="Slide Number Placeholder 5">
            <a:extLst>
              <a:ext uri="{FF2B5EF4-FFF2-40B4-BE49-F238E27FC236}">
                <a16:creationId xmlns:a16="http://schemas.microsoft.com/office/drawing/2014/main" id="{C3465191-7DA6-9F4E-BB97-6FFC0F12A6E5}"/>
              </a:ext>
            </a:extLst>
          </p:cNvPr>
          <p:cNvSpPr>
            <a:spLocks noGrp="1"/>
          </p:cNvSpPr>
          <p:nvPr>
            <p:ph type="sldNum" sz="quarter" idx="12"/>
          </p:nvPr>
        </p:nvSpPr>
        <p:spPr/>
        <p:txBody>
          <a:bodyPr/>
          <a:lstStyle/>
          <a:p>
            <a:fld id="{6AAD8B0F-0092-5844-912A-348AA0D900D9}" type="slidenum">
              <a:rPr lang="en-US" smtClean="0"/>
              <a:t>9</a:t>
            </a:fld>
            <a:endParaRPr lang="en-US"/>
          </a:p>
        </p:txBody>
      </p:sp>
      <p:cxnSp>
        <p:nvCxnSpPr>
          <p:cNvPr id="9" name="Straight Arrow Connector 8">
            <a:extLst>
              <a:ext uri="{FF2B5EF4-FFF2-40B4-BE49-F238E27FC236}">
                <a16:creationId xmlns:a16="http://schemas.microsoft.com/office/drawing/2014/main" id="{26F36D34-1B06-3B4F-A3A1-67BEDF86749F}"/>
              </a:ext>
            </a:extLst>
          </p:cNvPr>
          <p:cNvCxnSpPr>
            <a:cxnSpLocks/>
          </p:cNvCxnSpPr>
          <p:nvPr/>
        </p:nvCxnSpPr>
        <p:spPr>
          <a:xfrm flipH="1">
            <a:off x="7789601" y="4001295"/>
            <a:ext cx="14904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67D6D6-D335-7C4B-B9C3-91482B3C7038}"/>
              </a:ext>
            </a:extLst>
          </p:cNvPr>
          <p:cNvCxnSpPr>
            <a:cxnSpLocks/>
          </p:cNvCxnSpPr>
          <p:nvPr/>
        </p:nvCxnSpPr>
        <p:spPr>
          <a:xfrm flipH="1">
            <a:off x="7789601" y="4336575"/>
            <a:ext cx="14904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4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15025</TotalTime>
  <Words>7844</Words>
  <Application>Microsoft Macintosh PowerPoint</Application>
  <PresentationFormat>Widescreen</PresentationFormat>
  <Paragraphs>779</Paragraphs>
  <Slides>66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vt:lpstr>
      <vt:lpstr>Calibri</vt:lpstr>
      <vt:lpstr>Calibri Light</vt:lpstr>
      <vt:lpstr>Cambria Math</vt:lpstr>
      <vt:lpstr>Consolas</vt:lpstr>
      <vt:lpstr>Mangal</vt:lpstr>
      <vt:lpstr>Office Theme</vt:lpstr>
      <vt:lpstr>Implementing Stateless Clients in Ethereum</vt:lpstr>
      <vt:lpstr>Outline</vt:lpstr>
      <vt:lpstr>Blockchain</vt:lpstr>
      <vt:lpstr>Ethereum</vt:lpstr>
      <vt:lpstr>Smart Contracts</vt:lpstr>
      <vt:lpstr>Ethereum Scalability </vt:lpstr>
      <vt:lpstr>Ethereum Scalability: I/O</vt:lpstr>
      <vt:lpstr>Ethereum Internals: Outline</vt:lpstr>
      <vt:lpstr>Transactions</vt:lpstr>
      <vt:lpstr>Blocks</vt:lpstr>
      <vt:lpstr>RLP Encoding</vt:lpstr>
      <vt:lpstr>Merkle-Patricia Trie</vt:lpstr>
      <vt:lpstr>Merkle-Patricia Trie</vt:lpstr>
      <vt:lpstr>Merkle-Patricia Trie</vt:lpstr>
      <vt:lpstr>Merkle-Patricia Trie</vt:lpstr>
      <vt:lpstr>Merkle-Patricia Trie</vt:lpstr>
      <vt:lpstr>Merkle-Patricia Trie</vt:lpstr>
      <vt:lpstr>Merkle-Patricia Trie</vt:lpstr>
      <vt:lpstr>Ethereum State Transition Function</vt:lpstr>
      <vt:lpstr>Proof-Of-Work Consensus</vt:lpstr>
      <vt:lpstr>Stateless Clients</vt:lpstr>
      <vt:lpstr>Stateless Clients</vt:lpstr>
      <vt:lpstr>Stateless Clients: Example</vt:lpstr>
      <vt:lpstr>Stateless Clients: Example</vt:lpstr>
      <vt:lpstr>Stateless Clients: Example</vt:lpstr>
      <vt:lpstr>Stateless Clients: Example</vt:lpstr>
      <vt:lpstr>Stateless Clients: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 Clients: Example</vt:lpstr>
      <vt:lpstr>Stateless Clients: Example</vt:lpstr>
      <vt:lpstr>Implementation</vt:lpstr>
      <vt:lpstr>Results</vt:lpstr>
      <vt:lpstr>Witness Size</vt:lpstr>
      <vt:lpstr>Witness Size</vt:lpstr>
      <vt:lpstr>Witness Size vs. Block Size</vt:lpstr>
      <vt:lpstr>Witness Size vs. Block Size</vt:lpstr>
      <vt:lpstr>Data Directory Size</vt:lpstr>
      <vt:lpstr>Directory Size</vt:lpstr>
      <vt:lpstr>Directory Size</vt:lpstr>
      <vt:lpstr>I/O Operations</vt:lpstr>
      <vt:lpstr>I/O Operations</vt:lpstr>
      <vt:lpstr>I/O Operations in Stateless Clients</vt:lpstr>
      <vt:lpstr>Verification Throughput</vt:lpstr>
      <vt:lpstr>I/O Operations</vt:lpstr>
      <vt:lpstr>I/O Operations</vt:lpstr>
      <vt:lpstr>Conclusions</vt:lpstr>
      <vt:lpstr>Future Work</vt:lpstr>
      <vt:lpstr>Future Work</vt:lpstr>
      <vt:lpstr>Questions?</vt:lpstr>
      <vt:lpstr>Appendix</vt:lpstr>
      <vt:lpstr>Proof-Of-Work Consensus</vt:lpstr>
      <vt:lpstr>Proof-Of-Work Consensus</vt:lpstr>
      <vt:lpstr>Transaction Pool</vt:lpstr>
      <vt:lpstr>Why increasing block size does not work</vt:lpstr>
      <vt:lpstr>Why blocks?</vt:lpstr>
      <vt:lpstr>Witness Caching</vt:lpstr>
      <vt:lpstr>Hash function security</vt:lpstr>
      <vt:lpstr>Merkle-Patricia Trie Details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Stateless Clients in Ethereum</dc:title>
  <dc:creator>Souvik Banerjee</dc:creator>
  <cp:lastModifiedBy>Souvik Banerjee</cp:lastModifiedBy>
  <cp:revision>139</cp:revision>
  <cp:lastPrinted>2019-05-08T02:22:15Z</cp:lastPrinted>
  <dcterms:created xsi:type="dcterms:W3CDTF">2019-05-02T19:06:10Z</dcterms:created>
  <dcterms:modified xsi:type="dcterms:W3CDTF">2019-05-13T23:33:52Z</dcterms:modified>
</cp:coreProperties>
</file>